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8" r:id="rId2"/>
    <p:sldId id="260" r:id="rId3"/>
    <p:sldId id="271" r:id="rId4"/>
    <p:sldId id="270" r:id="rId5"/>
    <p:sldId id="276" r:id="rId6"/>
    <p:sldId id="273" r:id="rId7"/>
    <p:sldId id="274" r:id="rId8"/>
    <p:sldId id="275" r:id="rId9"/>
    <p:sldId id="277" r:id="rId10"/>
    <p:sldId id="279" r:id="rId11"/>
    <p:sldId id="280" r:id="rId12"/>
    <p:sldId id="281" r:id="rId13"/>
    <p:sldId id="278" r:id="rId14"/>
    <p:sldId id="298" r:id="rId15"/>
    <p:sldId id="282" r:id="rId16"/>
    <p:sldId id="283" r:id="rId17"/>
    <p:sldId id="284" r:id="rId18"/>
    <p:sldId id="285" r:id="rId19"/>
    <p:sldId id="299" r:id="rId20"/>
    <p:sldId id="287" r:id="rId21"/>
    <p:sldId id="289" r:id="rId22"/>
    <p:sldId id="290" r:id="rId23"/>
    <p:sldId id="292" r:id="rId24"/>
    <p:sldId id="297" r:id="rId25"/>
    <p:sldId id="293" r:id="rId26"/>
    <p:sldId id="294" r:id="rId27"/>
    <p:sldId id="295" r:id="rId28"/>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notesViewPr>
    <p:cSldViewPr snapToGrid="0">
      <p:cViewPr varScale="1">
        <p:scale>
          <a:sx n="89" d="100"/>
          <a:sy n="89" d="100"/>
        </p:scale>
        <p:origin x="303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6C440-6D88-4791-9816-8068BD79BED1}" type="doc">
      <dgm:prSet loTypeId="urn:microsoft.com/office/officeart/2005/8/layout/venn2" loCatId="relationship" qsTypeId="urn:microsoft.com/office/officeart/2005/8/quickstyle/3d3" qsCatId="3D" csTypeId="urn:microsoft.com/office/officeart/2005/8/colors/colorful2" csCatId="colorful" phldr="1"/>
      <dgm:spPr/>
      <dgm:t>
        <a:bodyPr/>
        <a:lstStyle/>
        <a:p>
          <a:endParaRPr lang="fr-FR"/>
        </a:p>
      </dgm:t>
    </dgm:pt>
    <dgm:pt modelId="{EC19413B-A72C-46D9-9F30-4EB7B984606F}">
      <dgm:prSet phldrT="[Texte]"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sz="1400" dirty="0" smtClean="0">
              <a:solidFill>
                <a:schemeClr val="tx2"/>
              </a:solidFill>
              <a:latin typeface="Bahnschrift SemiBold" panose="020B0502040204020203" pitchFamily="34" charset="0"/>
            </a:rPr>
            <a:t>Direction</a:t>
          </a:r>
          <a:r>
            <a:rPr lang="fr-FR" sz="1300" dirty="0" smtClean="0"/>
            <a:t> </a:t>
          </a:r>
          <a:endParaRPr lang="fr-FR" sz="1300" dirty="0"/>
        </a:p>
      </dgm:t>
    </dgm:pt>
    <dgm:pt modelId="{49C147D9-2B83-4CB9-8D61-165DD926FDA3}" type="parTrans" cxnId="{92BED9D4-572A-4CB8-955E-DA32AC60265D}">
      <dgm:prSet/>
      <dgm:spPr/>
      <dgm:t>
        <a:bodyPr/>
        <a:lstStyle/>
        <a:p>
          <a:endParaRPr lang="fr-FR"/>
        </a:p>
      </dgm:t>
    </dgm:pt>
    <dgm:pt modelId="{D089284C-229E-4930-85C9-8A1DB47D2A63}" type="sibTrans" cxnId="{92BED9D4-572A-4CB8-955E-DA32AC60265D}">
      <dgm:prSet/>
      <dgm:spPr/>
      <dgm:t>
        <a:bodyPr/>
        <a:lstStyle/>
        <a:p>
          <a:endParaRPr lang="fr-FR"/>
        </a:p>
      </dgm:t>
    </dgm:pt>
    <dgm:pt modelId="{9CC25D29-F3B0-4C2A-A4CC-981AF8BE2983}">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smtClean="0">
              <a:solidFill>
                <a:schemeClr val="tx2"/>
              </a:solidFill>
              <a:latin typeface="Bahnschrift SemiBold" panose="020B0502040204020203" pitchFamily="34" charset="0"/>
            </a:rPr>
            <a:t>Équipe professionnelle</a:t>
          </a:r>
          <a:endParaRPr lang="fr-FR" sz="1400" dirty="0">
            <a:solidFill>
              <a:schemeClr val="tx2"/>
            </a:solidFill>
            <a:latin typeface="Bahnschrift SemiBold" panose="020B0502040204020203" pitchFamily="34" charset="0"/>
          </a:endParaRPr>
        </a:p>
      </dgm:t>
    </dgm:pt>
    <dgm:pt modelId="{DFF9B557-17B7-4A99-8C88-481970992978}" type="parTrans" cxnId="{44288FFA-EE63-4680-B91B-098791E10FCF}">
      <dgm:prSet/>
      <dgm:spPr/>
      <dgm:t>
        <a:bodyPr/>
        <a:lstStyle/>
        <a:p>
          <a:endParaRPr lang="fr-FR"/>
        </a:p>
      </dgm:t>
    </dgm:pt>
    <dgm:pt modelId="{A1FBC06C-2C45-4D80-A8ED-B2D5EC7BBC31}" type="sibTrans" cxnId="{44288FFA-EE63-4680-B91B-098791E10FCF}">
      <dgm:prSet/>
      <dgm:spPr/>
      <dgm:t>
        <a:bodyPr/>
        <a:lstStyle/>
        <a:p>
          <a:endParaRPr lang="fr-FR"/>
        </a:p>
      </dgm:t>
    </dgm:pt>
    <dgm:pt modelId="{BEB7C18D-2291-40F2-B8D7-BB814182B853}">
      <dgm:prSet phldrT="[Texte]" custT="1"/>
      <dgm:spPr/>
      <dgm:t>
        <a:bodyPr/>
        <a:lstStyle/>
        <a:p>
          <a:r>
            <a:rPr lang="fr-FR" sz="1400" dirty="0" smtClean="0">
              <a:solidFill>
                <a:schemeClr val="tx2"/>
              </a:solidFill>
              <a:latin typeface="Bahnschrift SemiBold" panose="020B0502040204020203" pitchFamily="34" charset="0"/>
            </a:rPr>
            <a:t>Enseignant</a:t>
          </a:r>
          <a:endParaRPr lang="fr-FR" sz="1400" dirty="0">
            <a:solidFill>
              <a:schemeClr val="tx2"/>
            </a:solidFill>
            <a:latin typeface="Bahnschrift SemiBold" panose="020B0502040204020203" pitchFamily="34" charset="0"/>
          </a:endParaRPr>
        </a:p>
      </dgm:t>
    </dgm:pt>
    <dgm:pt modelId="{9DF04AB4-26F7-4C30-B801-4C6ACC3C4844}" type="parTrans" cxnId="{849DA459-3707-4754-A515-7B50222A07D9}">
      <dgm:prSet/>
      <dgm:spPr/>
      <dgm:t>
        <a:bodyPr/>
        <a:lstStyle/>
        <a:p>
          <a:endParaRPr lang="fr-FR"/>
        </a:p>
      </dgm:t>
    </dgm:pt>
    <dgm:pt modelId="{9CCEDC77-6F89-4F98-B8A7-9AF490C651BE}" type="sibTrans" cxnId="{849DA459-3707-4754-A515-7B50222A07D9}">
      <dgm:prSet/>
      <dgm:spPr/>
      <dgm:t>
        <a:bodyPr/>
        <a:lstStyle/>
        <a:p>
          <a:endParaRPr lang="fr-FR"/>
        </a:p>
      </dgm:t>
    </dgm:pt>
    <dgm:pt modelId="{8F225BCF-55A2-4222-A229-0B0E0D56922D}">
      <dgm:prSet phldrT="[Texte]" custT="1"/>
      <dgm:spPr/>
      <dgm:t>
        <a:bodyPr/>
        <a:lstStyle/>
        <a:p>
          <a:r>
            <a:rPr lang="fr-FR" sz="2400" dirty="0" smtClean="0">
              <a:solidFill>
                <a:schemeClr val="tx2"/>
              </a:solidFill>
              <a:latin typeface="Bahnschrift SemiBold" panose="020B0502040204020203" pitchFamily="34" charset="0"/>
            </a:rPr>
            <a:t>Élève</a:t>
          </a:r>
          <a:endParaRPr lang="fr-FR" sz="1400" dirty="0">
            <a:solidFill>
              <a:schemeClr val="tx2"/>
            </a:solidFill>
            <a:latin typeface="Bahnschrift SemiBold" panose="020B0502040204020203" pitchFamily="34" charset="0"/>
          </a:endParaRPr>
        </a:p>
      </dgm:t>
    </dgm:pt>
    <dgm:pt modelId="{BAC17F51-858E-4329-8E6C-27F524054F67}" type="parTrans" cxnId="{DC6D5AB6-546F-471E-87DF-BC4F36E1DE40}">
      <dgm:prSet/>
      <dgm:spPr/>
      <dgm:t>
        <a:bodyPr/>
        <a:lstStyle/>
        <a:p>
          <a:endParaRPr lang="fr-FR"/>
        </a:p>
      </dgm:t>
    </dgm:pt>
    <dgm:pt modelId="{E0925064-6083-4E61-9370-6C9C1B71A553}" type="sibTrans" cxnId="{DC6D5AB6-546F-471E-87DF-BC4F36E1DE40}">
      <dgm:prSet/>
      <dgm:spPr/>
      <dgm:t>
        <a:bodyPr/>
        <a:lstStyle/>
        <a:p>
          <a:endParaRPr lang="fr-FR"/>
        </a:p>
      </dgm:t>
    </dgm:pt>
    <dgm:pt modelId="{ADF06A90-B7DD-4D64-8455-37032EE906D8}" type="pres">
      <dgm:prSet presAssocID="{3866C440-6D88-4791-9816-8068BD79BED1}" presName="Name0" presStyleCnt="0">
        <dgm:presLayoutVars>
          <dgm:chMax val="7"/>
          <dgm:resizeHandles val="exact"/>
        </dgm:presLayoutVars>
      </dgm:prSet>
      <dgm:spPr/>
      <dgm:t>
        <a:bodyPr/>
        <a:lstStyle/>
        <a:p>
          <a:endParaRPr lang="fr-FR"/>
        </a:p>
      </dgm:t>
    </dgm:pt>
    <dgm:pt modelId="{926DCC09-F902-4208-AD26-8EA4D5FEAF2F}" type="pres">
      <dgm:prSet presAssocID="{3866C440-6D88-4791-9816-8068BD79BED1}" presName="comp1" presStyleCnt="0"/>
      <dgm:spPr/>
    </dgm:pt>
    <dgm:pt modelId="{4C0F9C73-429C-45DB-AA21-1291E54E78D5}" type="pres">
      <dgm:prSet presAssocID="{3866C440-6D88-4791-9816-8068BD79BED1}" presName="circle1" presStyleLbl="node1" presStyleIdx="0" presStyleCnt="4" custScaleX="105534" custLinFactNeighborX="-4981" custLinFactNeighborY="-5648"/>
      <dgm:spPr/>
      <dgm:t>
        <a:bodyPr/>
        <a:lstStyle/>
        <a:p>
          <a:endParaRPr lang="fr-FR"/>
        </a:p>
      </dgm:t>
    </dgm:pt>
    <dgm:pt modelId="{62FFB0DB-93B7-4371-9FBE-C5446C7A017B}" type="pres">
      <dgm:prSet presAssocID="{3866C440-6D88-4791-9816-8068BD79BED1}" presName="c1text" presStyleLbl="node1" presStyleIdx="0" presStyleCnt="4">
        <dgm:presLayoutVars>
          <dgm:bulletEnabled val="1"/>
        </dgm:presLayoutVars>
      </dgm:prSet>
      <dgm:spPr/>
      <dgm:t>
        <a:bodyPr/>
        <a:lstStyle/>
        <a:p>
          <a:endParaRPr lang="fr-FR"/>
        </a:p>
      </dgm:t>
    </dgm:pt>
    <dgm:pt modelId="{4298242C-7705-4F08-8527-38E064BCE393}" type="pres">
      <dgm:prSet presAssocID="{3866C440-6D88-4791-9816-8068BD79BED1}" presName="comp2" presStyleCnt="0"/>
      <dgm:spPr/>
    </dgm:pt>
    <dgm:pt modelId="{17428126-3875-460A-BAA4-F85425AF6684}" type="pres">
      <dgm:prSet presAssocID="{3866C440-6D88-4791-9816-8068BD79BED1}" presName="circle2" presStyleLbl="node1" presStyleIdx="1" presStyleCnt="4" custScaleX="125309" custScaleY="110024" custLinFactNeighborX="-3733"/>
      <dgm:spPr/>
      <dgm:t>
        <a:bodyPr/>
        <a:lstStyle/>
        <a:p>
          <a:endParaRPr lang="fr-FR"/>
        </a:p>
      </dgm:t>
    </dgm:pt>
    <dgm:pt modelId="{87A2D56B-0EF3-4451-8C6D-7A3D0EC633C2}" type="pres">
      <dgm:prSet presAssocID="{3866C440-6D88-4791-9816-8068BD79BED1}" presName="c2text" presStyleLbl="node1" presStyleIdx="1" presStyleCnt="4">
        <dgm:presLayoutVars>
          <dgm:bulletEnabled val="1"/>
        </dgm:presLayoutVars>
      </dgm:prSet>
      <dgm:spPr/>
      <dgm:t>
        <a:bodyPr/>
        <a:lstStyle/>
        <a:p>
          <a:endParaRPr lang="fr-FR"/>
        </a:p>
      </dgm:t>
    </dgm:pt>
    <dgm:pt modelId="{4ACA5696-60E0-4BB7-B732-67212FBD23C0}" type="pres">
      <dgm:prSet presAssocID="{3866C440-6D88-4791-9816-8068BD79BED1}" presName="comp3" presStyleCnt="0"/>
      <dgm:spPr/>
    </dgm:pt>
    <dgm:pt modelId="{1464D0FA-FF69-4C24-8EAA-49BCCFCC37F4}" type="pres">
      <dgm:prSet presAssocID="{3866C440-6D88-4791-9816-8068BD79BED1}" presName="circle3" presStyleLbl="node1" presStyleIdx="2" presStyleCnt="4" custScaleX="122924" custScaleY="109618" custLinFactNeighborX="-1618" custLinFactNeighborY="-2287"/>
      <dgm:spPr/>
      <dgm:t>
        <a:bodyPr/>
        <a:lstStyle/>
        <a:p>
          <a:endParaRPr lang="fr-FR"/>
        </a:p>
      </dgm:t>
    </dgm:pt>
    <dgm:pt modelId="{E4147177-8C4F-4FE0-A132-9685F18A414B}" type="pres">
      <dgm:prSet presAssocID="{3866C440-6D88-4791-9816-8068BD79BED1}" presName="c3text" presStyleLbl="node1" presStyleIdx="2" presStyleCnt="4">
        <dgm:presLayoutVars>
          <dgm:bulletEnabled val="1"/>
        </dgm:presLayoutVars>
      </dgm:prSet>
      <dgm:spPr/>
      <dgm:t>
        <a:bodyPr/>
        <a:lstStyle/>
        <a:p>
          <a:endParaRPr lang="fr-FR"/>
        </a:p>
      </dgm:t>
    </dgm:pt>
    <dgm:pt modelId="{A8DFFD76-2497-4A80-8A14-2729833C8679}" type="pres">
      <dgm:prSet presAssocID="{3866C440-6D88-4791-9816-8068BD79BED1}" presName="comp4" presStyleCnt="0"/>
      <dgm:spPr/>
    </dgm:pt>
    <dgm:pt modelId="{0D4756D0-4AA8-452D-9C16-A738330C8E30}" type="pres">
      <dgm:prSet presAssocID="{3866C440-6D88-4791-9816-8068BD79BED1}" presName="circle4" presStyleLbl="node1" presStyleIdx="3" presStyleCnt="4" custLinFactNeighborX="2778" custLinFactNeighborY="-6142"/>
      <dgm:spPr/>
      <dgm:t>
        <a:bodyPr/>
        <a:lstStyle/>
        <a:p>
          <a:endParaRPr lang="fr-FR"/>
        </a:p>
      </dgm:t>
    </dgm:pt>
    <dgm:pt modelId="{50B89EE0-1397-41F3-87E4-BE0BB567BD9C}" type="pres">
      <dgm:prSet presAssocID="{3866C440-6D88-4791-9816-8068BD79BED1}" presName="c4text" presStyleLbl="node1" presStyleIdx="3" presStyleCnt="4">
        <dgm:presLayoutVars>
          <dgm:bulletEnabled val="1"/>
        </dgm:presLayoutVars>
      </dgm:prSet>
      <dgm:spPr/>
      <dgm:t>
        <a:bodyPr/>
        <a:lstStyle/>
        <a:p>
          <a:endParaRPr lang="fr-FR"/>
        </a:p>
      </dgm:t>
    </dgm:pt>
  </dgm:ptLst>
  <dgm:cxnLst>
    <dgm:cxn modelId="{358FBC95-E266-46DF-AAB6-5BBD222C9DEA}" type="presOf" srcId="{3866C440-6D88-4791-9816-8068BD79BED1}" destId="{ADF06A90-B7DD-4D64-8455-37032EE906D8}" srcOrd="0" destOrd="0" presId="urn:microsoft.com/office/officeart/2005/8/layout/venn2"/>
    <dgm:cxn modelId="{44288FFA-EE63-4680-B91B-098791E10FCF}" srcId="{3866C440-6D88-4791-9816-8068BD79BED1}" destId="{9CC25D29-F3B0-4C2A-A4CC-981AF8BE2983}" srcOrd="1" destOrd="0" parTransId="{DFF9B557-17B7-4A99-8C88-481970992978}" sibTransId="{A1FBC06C-2C45-4D80-A8ED-B2D5EC7BBC31}"/>
    <dgm:cxn modelId="{009795B1-E501-49F9-A084-1C1ABC6912C3}" type="presOf" srcId="{8F225BCF-55A2-4222-A229-0B0E0D56922D}" destId="{0D4756D0-4AA8-452D-9C16-A738330C8E30}" srcOrd="0" destOrd="0" presId="urn:microsoft.com/office/officeart/2005/8/layout/venn2"/>
    <dgm:cxn modelId="{DC6D5AB6-546F-471E-87DF-BC4F36E1DE40}" srcId="{3866C440-6D88-4791-9816-8068BD79BED1}" destId="{8F225BCF-55A2-4222-A229-0B0E0D56922D}" srcOrd="3" destOrd="0" parTransId="{BAC17F51-858E-4329-8E6C-27F524054F67}" sibTransId="{E0925064-6083-4E61-9370-6C9C1B71A553}"/>
    <dgm:cxn modelId="{92BED9D4-572A-4CB8-955E-DA32AC60265D}" srcId="{3866C440-6D88-4791-9816-8068BD79BED1}" destId="{EC19413B-A72C-46D9-9F30-4EB7B984606F}" srcOrd="0" destOrd="0" parTransId="{49C147D9-2B83-4CB9-8D61-165DD926FDA3}" sibTransId="{D089284C-229E-4930-85C9-8A1DB47D2A63}"/>
    <dgm:cxn modelId="{C825F9A4-9A4D-4093-A4F4-BD81D6AA78E6}" type="presOf" srcId="{BEB7C18D-2291-40F2-B8D7-BB814182B853}" destId="{E4147177-8C4F-4FE0-A132-9685F18A414B}" srcOrd="1" destOrd="0" presId="urn:microsoft.com/office/officeart/2005/8/layout/venn2"/>
    <dgm:cxn modelId="{849DA459-3707-4754-A515-7B50222A07D9}" srcId="{3866C440-6D88-4791-9816-8068BD79BED1}" destId="{BEB7C18D-2291-40F2-B8D7-BB814182B853}" srcOrd="2" destOrd="0" parTransId="{9DF04AB4-26F7-4C30-B801-4C6ACC3C4844}" sibTransId="{9CCEDC77-6F89-4F98-B8A7-9AF490C651BE}"/>
    <dgm:cxn modelId="{5ACDEAB5-4269-4CCA-BDE9-06B4EAE9041F}" type="presOf" srcId="{8F225BCF-55A2-4222-A229-0B0E0D56922D}" destId="{50B89EE0-1397-41F3-87E4-BE0BB567BD9C}" srcOrd="1" destOrd="0" presId="urn:microsoft.com/office/officeart/2005/8/layout/venn2"/>
    <dgm:cxn modelId="{8E1A7534-91F3-4CD6-A9FC-0255E1074DAC}" type="presOf" srcId="{9CC25D29-F3B0-4C2A-A4CC-981AF8BE2983}" destId="{17428126-3875-460A-BAA4-F85425AF6684}" srcOrd="0" destOrd="0" presId="urn:microsoft.com/office/officeart/2005/8/layout/venn2"/>
    <dgm:cxn modelId="{42C636E0-89F9-4AB7-B645-DCF38E57CD23}" type="presOf" srcId="{9CC25D29-F3B0-4C2A-A4CC-981AF8BE2983}" destId="{87A2D56B-0EF3-4451-8C6D-7A3D0EC633C2}" srcOrd="1" destOrd="0" presId="urn:microsoft.com/office/officeart/2005/8/layout/venn2"/>
    <dgm:cxn modelId="{9C13E3C8-6D77-4D48-9A1C-93D83E0F7629}" type="presOf" srcId="{EC19413B-A72C-46D9-9F30-4EB7B984606F}" destId="{62FFB0DB-93B7-4371-9FBE-C5446C7A017B}" srcOrd="1" destOrd="0" presId="urn:microsoft.com/office/officeart/2005/8/layout/venn2"/>
    <dgm:cxn modelId="{C460AE6C-AAC8-499D-9B87-50ADACD4318B}" type="presOf" srcId="{EC19413B-A72C-46D9-9F30-4EB7B984606F}" destId="{4C0F9C73-429C-45DB-AA21-1291E54E78D5}" srcOrd="0" destOrd="0" presId="urn:microsoft.com/office/officeart/2005/8/layout/venn2"/>
    <dgm:cxn modelId="{4C4A30BD-2E4E-4CE8-8F05-2C995291FCFA}" type="presOf" srcId="{BEB7C18D-2291-40F2-B8D7-BB814182B853}" destId="{1464D0FA-FF69-4C24-8EAA-49BCCFCC37F4}" srcOrd="0" destOrd="0" presId="urn:microsoft.com/office/officeart/2005/8/layout/venn2"/>
    <dgm:cxn modelId="{E97D4EDD-4DC8-4341-BE22-BFCC064523C8}" type="presParOf" srcId="{ADF06A90-B7DD-4D64-8455-37032EE906D8}" destId="{926DCC09-F902-4208-AD26-8EA4D5FEAF2F}" srcOrd="0" destOrd="0" presId="urn:microsoft.com/office/officeart/2005/8/layout/venn2"/>
    <dgm:cxn modelId="{03C5268C-263B-44C9-B7A4-DFEDAF5CF12F}" type="presParOf" srcId="{926DCC09-F902-4208-AD26-8EA4D5FEAF2F}" destId="{4C0F9C73-429C-45DB-AA21-1291E54E78D5}" srcOrd="0" destOrd="0" presId="urn:microsoft.com/office/officeart/2005/8/layout/venn2"/>
    <dgm:cxn modelId="{C90F5F41-B031-4B4C-AA3A-B9DD0513A62E}" type="presParOf" srcId="{926DCC09-F902-4208-AD26-8EA4D5FEAF2F}" destId="{62FFB0DB-93B7-4371-9FBE-C5446C7A017B}" srcOrd="1" destOrd="0" presId="urn:microsoft.com/office/officeart/2005/8/layout/venn2"/>
    <dgm:cxn modelId="{22BE71C2-B0CD-4AD7-9907-550BBC775FD5}" type="presParOf" srcId="{ADF06A90-B7DD-4D64-8455-37032EE906D8}" destId="{4298242C-7705-4F08-8527-38E064BCE393}" srcOrd="1" destOrd="0" presId="urn:microsoft.com/office/officeart/2005/8/layout/venn2"/>
    <dgm:cxn modelId="{71D952D7-672F-4F39-AE26-55B59181F79A}" type="presParOf" srcId="{4298242C-7705-4F08-8527-38E064BCE393}" destId="{17428126-3875-460A-BAA4-F85425AF6684}" srcOrd="0" destOrd="0" presId="urn:microsoft.com/office/officeart/2005/8/layout/venn2"/>
    <dgm:cxn modelId="{BE7241E1-9B03-45E2-9B22-A5E6B201BA32}" type="presParOf" srcId="{4298242C-7705-4F08-8527-38E064BCE393}" destId="{87A2D56B-0EF3-4451-8C6D-7A3D0EC633C2}" srcOrd="1" destOrd="0" presId="urn:microsoft.com/office/officeart/2005/8/layout/venn2"/>
    <dgm:cxn modelId="{F7C6FEF5-4C00-4BD9-98FB-C80043141B71}" type="presParOf" srcId="{ADF06A90-B7DD-4D64-8455-37032EE906D8}" destId="{4ACA5696-60E0-4BB7-B732-67212FBD23C0}" srcOrd="2" destOrd="0" presId="urn:microsoft.com/office/officeart/2005/8/layout/venn2"/>
    <dgm:cxn modelId="{E99ACD33-792D-4A0D-B66E-5B6F55CD46EB}" type="presParOf" srcId="{4ACA5696-60E0-4BB7-B732-67212FBD23C0}" destId="{1464D0FA-FF69-4C24-8EAA-49BCCFCC37F4}" srcOrd="0" destOrd="0" presId="urn:microsoft.com/office/officeart/2005/8/layout/venn2"/>
    <dgm:cxn modelId="{502386BF-AFA4-4CA4-B57D-F41BE936FA8F}" type="presParOf" srcId="{4ACA5696-60E0-4BB7-B732-67212FBD23C0}" destId="{E4147177-8C4F-4FE0-A132-9685F18A414B}" srcOrd="1" destOrd="0" presId="urn:microsoft.com/office/officeart/2005/8/layout/venn2"/>
    <dgm:cxn modelId="{2D834456-8478-4576-931C-4E07441066D4}" type="presParOf" srcId="{ADF06A90-B7DD-4D64-8455-37032EE906D8}" destId="{A8DFFD76-2497-4A80-8A14-2729833C8679}" srcOrd="3" destOrd="0" presId="urn:microsoft.com/office/officeart/2005/8/layout/venn2"/>
    <dgm:cxn modelId="{EDA7183E-C42B-49E7-8A9A-1C6D903D55B2}" type="presParOf" srcId="{A8DFFD76-2497-4A80-8A14-2729833C8679}" destId="{0D4756D0-4AA8-452D-9C16-A738330C8E30}" srcOrd="0" destOrd="0" presId="urn:microsoft.com/office/officeart/2005/8/layout/venn2"/>
    <dgm:cxn modelId="{A7CFE985-2A40-4E59-BF8F-0D11ABFF3B88}" type="presParOf" srcId="{A8DFFD76-2497-4A80-8A14-2729833C8679}" destId="{50B89EE0-1397-41F3-87E4-BE0BB567BD9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F9C73-429C-45DB-AA21-1291E54E78D5}">
      <dsp:nvSpPr>
        <dsp:cNvPr id="0" name=""/>
        <dsp:cNvSpPr/>
      </dsp:nvSpPr>
      <dsp:spPr>
        <a:xfrm>
          <a:off x="0" y="-90742"/>
          <a:ext cx="4776764" cy="4526280"/>
        </a:xfrm>
        <a:prstGeom prst="ellipse">
          <a:avLst/>
        </a:prstGeom>
        <a:solidFill>
          <a:schemeClr val="accent6"/>
        </a:solidFill>
        <a:ln w="12700" cap="flat" cmpd="sng" algn="ctr">
          <a:solidFill>
            <a:schemeClr val="accent6">
              <a:shade val="50000"/>
            </a:schemeClr>
          </a:solidFill>
          <a:prstDash val="solid"/>
          <a:miter lim="800000"/>
        </a:ln>
        <a:effectLst/>
        <a:scene3d>
          <a:camera prst="orthographicFront">
            <a:rot lat="0" lon="0" rev="0"/>
          </a:camera>
          <a:lightRig rig="contrasting" dir="t">
            <a:rot lat="0" lon="0" rev="1200000"/>
          </a:lightRig>
        </a:scene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dirty="0" smtClean="0">
              <a:solidFill>
                <a:schemeClr val="tx2"/>
              </a:solidFill>
              <a:latin typeface="Bahnschrift SemiBold" panose="020B0502040204020203" pitchFamily="34" charset="0"/>
            </a:rPr>
            <a:t>Direction</a:t>
          </a:r>
          <a:r>
            <a:rPr lang="fr-FR" sz="1300" kern="1200" dirty="0" smtClean="0"/>
            <a:t> </a:t>
          </a:r>
          <a:endParaRPr lang="fr-FR" sz="1300" kern="1200" dirty="0"/>
        </a:p>
      </dsp:txBody>
      <dsp:txXfrm>
        <a:off x="1720590" y="135571"/>
        <a:ext cx="1335583" cy="678942"/>
      </dsp:txXfrm>
    </dsp:sp>
    <dsp:sp modelId="{17428126-3875-460A-BAA4-F85425AF6684}">
      <dsp:nvSpPr>
        <dsp:cNvPr id="0" name=""/>
        <dsp:cNvSpPr/>
      </dsp:nvSpPr>
      <dsp:spPr>
        <a:xfrm>
          <a:off x="170128" y="633027"/>
          <a:ext cx="4537468" cy="3983995"/>
        </a:xfrm>
        <a:prstGeom prst="ellipse">
          <a:avLst/>
        </a:prstGeom>
        <a:solidFill>
          <a:schemeClr val="accent2"/>
        </a:solidFill>
        <a:ln w="12700" cap="flat" cmpd="sng" algn="ctr">
          <a:solidFill>
            <a:schemeClr val="accent2">
              <a:shade val="50000"/>
            </a:schemeClr>
          </a:solidFill>
          <a:prstDash val="solid"/>
          <a:miter lim="800000"/>
        </a:ln>
        <a:effectLst/>
        <a:scene3d>
          <a:camera prst="orthographicFront">
            <a:rot lat="0" lon="0" rev="0"/>
          </a:camera>
          <a:lightRig rig="contrasting" dir="t">
            <a:rot lat="0" lon="0" rev="1200000"/>
          </a:lightRig>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dirty="0" smtClean="0">
              <a:solidFill>
                <a:schemeClr val="tx2"/>
              </a:solidFill>
              <a:latin typeface="Bahnschrift SemiBold" panose="020B0502040204020203" pitchFamily="34" charset="0"/>
            </a:rPr>
            <a:t>Équipe professionnelle</a:t>
          </a:r>
          <a:endParaRPr lang="fr-FR" sz="1400" kern="1200" dirty="0">
            <a:solidFill>
              <a:schemeClr val="tx2"/>
            </a:solidFill>
            <a:latin typeface="Bahnschrift SemiBold" panose="020B0502040204020203" pitchFamily="34" charset="0"/>
          </a:endParaRPr>
        </a:p>
      </dsp:txBody>
      <dsp:txXfrm>
        <a:off x="1645940" y="872067"/>
        <a:ext cx="1585845" cy="717119"/>
      </dsp:txXfrm>
    </dsp:sp>
    <dsp:sp modelId="{1464D0FA-FF69-4C24-8EAA-49BCCFCC37F4}">
      <dsp:nvSpPr>
        <dsp:cNvPr id="0" name=""/>
        <dsp:cNvSpPr/>
      </dsp:nvSpPr>
      <dsp:spPr>
        <a:xfrm>
          <a:off x="860929" y="1527058"/>
          <a:ext cx="3338330" cy="2976970"/>
        </a:xfrm>
        <a:prstGeom prst="ellipse">
          <a:avLst/>
        </a:prstGeom>
        <a:solidFill>
          <a:schemeClr val="accent2">
            <a:hueOff val="5452121"/>
            <a:satOff val="-13085"/>
            <a:lumOff val="483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dirty="0" smtClean="0">
              <a:solidFill>
                <a:schemeClr val="tx2"/>
              </a:solidFill>
              <a:latin typeface="Bahnschrift SemiBold" panose="020B0502040204020203" pitchFamily="34" charset="0"/>
            </a:rPr>
            <a:t>Enseignant</a:t>
          </a:r>
          <a:endParaRPr lang="fr-FR" sz="1400" kern="1200" dirty="0">
            <a:solidFill>
              <a:schemeClr val="tx2"/>
            </a:solidFill>
            <a:latin typeface="Bahnschrift SemiBold" panose="020B0502040204020203" pitchFamily="34" charset="0"/>
          </a:endParaRPr>
        </a:p>
      </dsp:txBody>
      <dsp:txXfrm>
        <a:off x="1752263" y="1750331"/>
        <a:ext cx="1555662" cy="669818"/>
      </dsp:txXfrm>
    </dsp:sp>
    <dsp:sp modelId="{0D4756D0-4AA8-452D-9C16-A738330C8E30}">
      <dsp:nvSpPr>
        <dsp:cNvPr id="0" name=""/>
        <dsp:cNvSpPr/>
      </dsp:nvSpPr>
      <dsp:spPr>
        <a:xfrm>
          <a:off x="1719076" y="2513823"/>
          <a:ext cx="1810512" cy="1810512"/>
        </a:xfrm>
        <a:prstGeom prst="ellipse">
          <a:avLst/>
        </a:prstGeom>
        <a:solidFill>
          <a:schemeClr val="accent2">
            <a:hueOff val="8178181"/>
            <a:satOff val="-19628"/>
            <a:lumOff val="725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2"/>
              </a:solidFill>
              <a:latin typeface="Bahnschrift SemiBold" panose="020B0502040204020203" pitchFamily="34" charset="0"/>
            </a:rPr>
            <a:t>Élève</a:t>
          </a:r>
          <a:endParaRPr lang="fr-FR" sz="1400" kern="1200" dirty="0">
            <a:solidFill>
              <a:schemeClr val="tx2"/>
            </a:solidFill>
            <a:latin typeface="Bahnschrift SemiBold" panose="020B0502040204020203" pitchFamily="34" charset="0"/>
          </a:endParaRPr>
        </a:p>
      </dsp:txBody>
      <dsp:txXfrm>
        <a:off x="1984219" y="2966451"/>
        <a:ext cx="1280225" cy="90525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9C801BB-FD05-48A6-96CC-BEDE470E66A8}" type="datetime1">
              <a:rPr lang="fr-FR" smtClean="0"/>
              <a:t>23/01/2019</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fr-FR" smtClean="0"/>
              <a:t>‹N°›</a:t>
            </a:fld>
            <a:endParaRPr lang="fr-F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1101F89-C3C8-411F-AC4E-FE0C6D481D1D}" type="datetime1">
              <a:rPr lang="fr-FR" noProof="0" smtClean="0"/>
              <a:t>23/01/2019</a:t>
            </a:fld>
            <a:endParaRPr lang="fr-FR" noProof="0" dirty="0"/>
          </a:p>
        </p:txBody>
      </p:sp>
      <p:sp>
        <p:nvSpPr>
          <p:cNvPr id="4" name="Espace réservé d’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fr-FR" noProof="0" smtClean="0"/>
              <a:t>‹N°›</a:t>
            </a:fld>
            <a:endParaRPr lang="fr-FR" noProof="0"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1</a:t>
            </a:fld>
            <a:endParaRPr lang="fr-FR" dirty="0"/>
          </a:p>
        </p:txBody>
      </p:sp>
    </p:spTree>
    <p:extLst>
      <p:ext uri="{BB962C8B-B14F-4D97-AF65-F5344CB8AC3E}">
        <p14:creationId xmlns:p14="http://schemas.microsoft.com/office/powerpoint/2010/main" val="1697608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B33CA-FA85-4274-9B14-E75BDC4ACC62}" type="slidenum">
              <a:rPr lang="fr-CA" altLang="fr-FR"/>
              <a:pPr/>
              <a:t>20</a:t>
            </a:fld>
            <a:endParaRPr lang="fr-CA" altLang="fr-FR"/>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222968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defRPr>
            </a:lvl1pPr>
            <a:lvl2pPr marL="741363" indent="-284163" defTabSz="930275" eaLnBrk="0" hangingPunct="0">
              <a:spcBef>
                <a:spcPct val="30000"/>
              </a:spcBef>
              <a:defRPr sz="1200">
                <a:solidFill>
                  <a:schemeClr val="tx1"/>
                </a:solidFill>
                <a:latin typeface="Arial" panose="020B0604020202020204" pitchFamily="34" charset="0"/>
              </a:defRPr>
            </a:lvl2pPr>
            <a:lvl3pPr marL="1141413" indent="-227013" defTabSz="930275" eaLnBrk="0" hangingPunct="0">
              <a:spcBef>
                <a:spcPct val="30000"/>
              </a:spcBef>
              <a:defRPr sz="1200">
                <a:solidFill>
                  <a:schemeClr val="tx1"/>
                </a:solidFill>
                <a:latin typeface="Arial" panose="020B0604020202020204" pitchFamily="34" charset="0"/>
              </a:defRPr>
            </a:lvl3pPr>
            <a:lvl4pPr marL="1598613" indent="-227013" defTabSz="930275" eaLnBrk="0" hangingPunct="0">
              <a:spcBef>
                <a:spcPct val="30000"/>
              </a:spcBef>
              <a:defRPr sz="1200">
                <a:solidFill>
                  <a:schemeClr val="tx1"/>
                </a:solidFill>
                <a:latin typeface="Arial" panose="020B0604020202020204" pitchFamily="34" charset="0"/>
              </a:defRPr>
            </a:lvl4pPr>
            <a:lvl5pPr marL="2055813" indent="-227013" defTabSz="930275" eaLnBrk="0" hangingPunct="0">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B13B3E-4333-479D-AFA6-3390B9CBEA5D}" type="slidenum">
              <a:rPr lang="fr-CA" altLang="fr-FR"/>
              <a:pPr eaLnBrk="1" hangingPunct="1">
                <a:spcBef>
                  <a:spcPct val="0"/>
                </a:spcBef>
              </a:pPr>
              <a:t>21</a:t>
            </a:fld>
            <a:endParaRPr lang="fr-CA" altLang="fr-F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215451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defRPr>
            </a:lvl1pPr>
            <a:lvl2pPr marL="741363" indent="-284163" defTabSz="930275" eaLnBrk="0" hangingPunct="0">
              <a:spcBef>
                <a:spcPct val="30000"/>
              </a:spcBef>
              <a:defRPr sz="1200">
                <a:solidFill>
                  <a:schemeClr val="tx1"/>
                </a:solidFill>
                <a:latin typeface="Arial" panose="020B0604020202020204" pitchFamily="34" charset="0"/>
              </a:defRPr>
            </a:lvl2pPr>
            <a:lvl3pPr marL="1141413" indent="-227013" defTabSz="930275" eaLnBrk="0" hangingPunct="0">
              <a:spcBef>
                <a:spcPct val="30000"/>
              </a:spcBef>
              <a:defRPr sz="1200">
                <a:solidFill>
                  <a:schemeClr val="tx1"/>
                </a:solidFill>
                <a:latin typeface="Arial" panose="020B0604020202020204" pitchFamily="34" charset="0"/>
              </a:defRPr>
            </a:lvl3pPr>
            <a:lvl4pPr marL="1598613" indent="-227013" defTabSz="930275" eaLnBrk="0" hangingPunct="0">
              <a:spcBef>
                <a:spcPct val="30000"/>
              </a:spcBef>
              <a:defRPr sz="1200">
                <a:solidFill>
                  <a:schemeClr val="tx1"/>
                </a:solidFill>
                <a:latin typeface="Arial" panose="020B0604020202020204" pitchFamily="34" charset="0"/>
              </a:defRPr>
            </a:lvl4pPr>
            <a:lvl5pPr marL="2055813" indent="-227013" defTabSz="930275" eaLnBrk="0" hangingPunct="0">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A94A8D3-C671-4CDA-AEFD-A07B87416F1F}" type="slidenum">
              <a:rPr lang="fr-CA" altLang="fr-FR"/>
              <a:pPr eaLnBrk="1" hangingPunct="1">
                <a:spcBef>
                  <a:spcPct val="0"/>
                </a:spcBef>
              </a:pPr>
              <a:t>22</a:t>
            </a:fld>
            <a:endParaRPr lang="fr-CA" altLang="fr-F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705487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defRPr>
            </a:lvl1pPr>
            <a:lvl2pPr marL="741363" indent="-284163" defTabSz="930275" eaLnBrk="0" hangingPunct="0">
              <a:spcBef>
                <a:spcPct val="30000"/>
              </a:spcBef>
              <a:defRPr sz="1200">
                <a:solidFill>
                  <a:schemeClr val="tx1"/>
                </a:solidFill>
                <a:latin typeface="Arial" panose="020B0604020202020204" pitchFamily="34" charset="0"/>
              </a:defRPr>
            </a:lvl2pPr>
            <a:lvl3pPr marL="1141413" indent="-227013" defTabSz="930275" eaLnBrk="0" hangingPunct="0">
              <a:spcBef>
                <a:spcPct val="30000"/>
              </a:spcBef>
              <a:defRPr sz="1200">
                <a:solidFill>
                  <a:schemeClr val="tx1"/>
                </a:solidFill>
                <a:latin typeface="Arial" panose="020B0604020202020204" pitchFamily="34" charset="0"/>
              </a:defRPr>
            </a:lvl3pPr>
            <a:lvl4pPr marL="1598613" indent="-227013" defTabSz="930275" eaLnBrk="0" hangingPunct="0">
              <a:spcBef>
                <a:spcPct val="30000"/>
              </a:spcBef>
              <a:defRPr sz="1200">
                <a:solidFill>
                  <a:schemeClr val="tx1"/>
                </a:solidFill>
                <a:latin typeface="Arial" panose="020B0604020202020204" pitchFamily="34" charset="0"/>
              </a:defRPr>
            </a:lvl4pPr>
            <a:lvl5pPr marL="2055813" indent="-227013" defTabSz="930275" eaLnBrk="0" hangingPunct="0">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45A3BA7-D766-44DD-93E5-CBE015B1F937}" type="slidenum">
              <a:rPr lang="fr-CA" altLang="fr-FR"/>
              <a:pPr eaLnBrk="1" hangingPunct="1">
                <a:spcBef>
                  <a:spcPct val="0"/>
                </a:spcBef>
              </a:pPr>
              <a:t>23</a:t>
            </a:fld>
            <a:endParaRPr lang="fr-CA" altLang="fr-F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44990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defRPr>
            </a:lvl1pPr>
            <a:lvl2pPr marL="741363" indent="-284163" defTabSz="930275" eaLnBrk="0" hangingPunct="0">
              <a:spcBef>
                <a:spcPct val="30000"/>
              </a:spcBef>
              <a:defRPr sz="1200">
                <a:solidFill>
                  <a:schemeClr val="tx1"/>
                </a:solidFill>
                <a:latin typeface="Arial" panose="020B0604020202020204" pitchFamily="34" charset="0"/>
              </a:defRPr>
            </a:lvl2pPr>
            <a:lvl3pPr marL="1141413" indent="-227013" defTabSz="930275" eaLnBrk="0" hangingPunct="0">
              <a:spcBef>
                <a:spcPct val="30000"/>
              </a:spcBef>
              <a:defRPr sz="1200">
                <a:solidFill>
                  <a:schemeClr val="tx1"/>
                </a:solidFill>
                <a:latin typeface="Arial" panose="020B0604020202020204" pitchFamily="34" charset="0"/>
              </a:defRPr>
            </a:lvl3pPr>
            <a:lvl4pPr marL="1598613" indent="-227013" defTabSz="930275" eaLnBrk="0" hangingPunct="0">
              <a:spcBef>
                <a:spcPct val="30000"/>
              </a:spcBef>
              <a:defRPr sz="1200">
                <a:solidFill>
                  <a:schemeClr val="tx1"/>
                </a:solidFill>
                <a:latin typeface="Arial" panose="020B0604020202020204" pitchFamily="34" charset="0"/>
              </a:defRPr>
            </a:lvl4pPr>
            <a:lvl5pPr marL="2055813" indent="-227013" defTabSz="930275" eaLnBrk="0" hangingPunct="0">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36ADD3E-9103-4029-A30F-4C97AF6BD9B0}" type="slidenum">
              <a:rPr lang="fr-CA" altLang="fr-FR"/>
              <a:pPr eaLnBrk="1" hangingPunct="1">
                <a:spcBef>
                  <a:spcPct val="0"/>
                </a:spcBef>
              </a:pPr>
              <a:t>24</a:t>
            </a:fld>
            <a:endParaRPr lang="fr-CA" altLang="fr-F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1917530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defRPr>
            </a:lvl1pPr>
            <a:lvl2pPr marL="741363" indent="-284163" defTabSz="930275" eaLnBrk="0" hangingPunct="0">
              <a:spcBef>
                <a:spcPct val="30000"/>
              </a:spcBef>
              <a:defRPr sz="1200">
                <a:solidFill>
                  <a:schemeClr val="tx1"/>
                </a:solidFill>
                <a:latin typeface="Arial" panose="020B0604020202020204" pitchFamily="34" charset="0"/>
              </a:defRPr>
            </a:lvl2pPr>
            <a:lvl3pPr marL="1141413" indent="-227013" defTabSz="930275" eaLnBrk="0" hangingPunct="0">
              <a:spcBef>
                <a:spcPct val="30000"/>
              </a:spcBef>
              <a:defRPr sz="1200">
                <a:solidFill>
                  <a:schemeClr val="tx1"/>
                </a:solidFill>
                <a:latin typeface="Arial" panose="020B0604020202020204" pitchFamily="34" charset="0"/>
              </a:defRPr>
            </a:lvl3pPr>
            <a:lvl4pPr marL="1598613" indent="-227013" defTabSz="930275" eaLnBrk="0" hangingPunct="0">
              <a:spcBef>
                <a:spcPct val="30000"/>
              </a:spcBef>
              <a:defRPr sz="1200">
                <a:solidFill>
                  <a:schemeClr val="tx1"/>
                </a:solidFill>
                <a:latin typeface="Arial" panose="020B0604020202020204" pitchFamily="34" charset="0"/>
              </a:defRPr>
            </a:lvl4pPr>
            <a:lvl5pPr marL="2055813" indent="-227013" defTabSz="930275" eaLnBrk="0" hangingPunct="0">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648D7BE-C617-4059-B0AD-7640AEA1381A}" type="slidenum">
              <a:rPr lang="fr-CA" altLang="fr-FR"/>
              <a:pPr eaLnBrk="1" hangingPunct="1">
                <a:spcBef>
                  <a:spcPct val="0"/>
                </a:spcBef>
              </a:pPr>
              <a:t>25</a:t>
            </a:fld>
            <a:endParaRPr lang="fr-CA" altLang="fr-F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144165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defRPr>
            </a:lvl1pPr>
            <a:lvl2pPr marL="741363" indent="-284163" defTabSz="930275" eaLnBrk="0" hangingPunct="0">
              <a:spcBef>
                <a:spcPct val="30000"/>
              </a:spcBef>
              <a:defRPr sz="1200">
                <a:solidFill>
                  <a:schemeClr val="tx1"/>
                </a:solidFill>
                <a:latin typeface="Arial" panose="020B0604020202020204" pitchFamily="34" charset="0"/>
              </a:defRPr>
            </a:lvl2pPr>
            <a:lvl3pPr marL="1141413" indent="-227013" defTabSz="930275" eaLnBrk="0" hangingPunct="0">
              <a:spcBef>
                <a:spcPct val="30000"/>
              </a:spcBef>
              <a:defRPr sz="1200">
                <a:solidFill>
                  <a:schemeClr val="tx1"/>
                </a:solidFill>
                <a:latin typeface="Arial" panose="020B0604020202020204" pitchFamily="34" charset="0"/>
              </a:defRPr>
            </a:lvl3pPr>
            <a:lvl4pPr marL="1598613" indent="-227013" defTabSz="930275" eaLnBrk="0" hangingPunct="0">
              <a:spcBef>
                <a:spcPct val="30000"/>
              </a:spcBef>
              <a:defRPr sz="1200">
                <a:solidFill>
                  <a:schemeClr val="tx1"/>
                </a:solidFill>
                <a:latin typeface="Arial" panose="020B0604020202020204" pitchFamily="34" charset="0"/>
              </a:defRPr>
            </a:lvl4pPr>
            <a:lvl5pPr marL="2055813" indent="-227013" defTabSz="930275" eaLnBrk="0" hangingPunct="0">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1DA479C-D439-4BF1-AD57-0AF2E734D57E}" type="slidenum">
              <a:rPr lang="fr-CA" altLang="fr-FR"/>
              <a:pPr eaLnBrk="1" hangingPunct="1">
                <a:spcBef>
                  <a:spcPct val="0"/>
                </a:spcBef>
              </a:pPr>
              <a:t>26</a:t>
            </a:fld>
            <a:endParaRPr lang="fr-CA" altLang="fr-F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863574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defRPr>
            </a:lvl1pPr>
            <a:lvl2pPr marL="741363" indent="-284163" defTabSz="930275" eaLnBrk="0" hangingPunct="0">
              <a:spcBef>
                <a:spcPct val="30000"/>
              </a:spcBef>
              <a:defRPr sz="1200">
                <a:solidFill>
                  <a:schemeClr val="tx1"/>
                </a:solidFill>
                <a:latin typeface="Arial" panose="020B0604020202020204" pitchFamily="34" charset="0"/>
              </a:defRPr>
            </a:lvl2pPr>
            <a:lvl3pPr marL="1141413" indent="-227013" defTabSz="930275" eaLnBrk="0" hangingPunct="0">
              <a:spcBef>
                <a:spcPct val="30000"/>
              </a:spcBef>
              <a:defRPr sz="1200">
                <a:solidFill>
                  <a:schemeClr val="tx1"/>
                </a:solidFill>
                <a:latin typeface="Arial" panose="020B0604020202020204" pitchFamily="34" charset="0"/>
              </a:defRPr>
            </a:lvl3pPr>
            <a:lvl4pPr marL="1598613" indent="-227013" defTabSz="930275" eaLnBrk="0" hangingPunct="0">
              <a:spcBef>
                <a:spcPct val="30000"/>
              </a:spcBef>
              <a:defRPr sz="1200">
                <a:solidFill>
                  <a:schemeClr val="tx1"/>
                </a:solidFill>
                <a:latin typeface="Arial" panose="020B0604020202020204" pitchFamily="34" charset="0"/>
              </a:defRPr>
            </a:lvl4pPr>
            <a:lvl5pPr marL="2055813" indent="-227013" defTabSz="930275" eaLnBrk="0" hangingPunct="0">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073934A-C314-4D86-A7F8-56E47880A8D0}" type="slidenum">
              <a:rPr lang="fr-CA" altLang="fr-FR"/>
              <a:pPr eaLnBrk="1" hangingPunct="1">
                <a:spcBef>
                  <a:spcPct val="0"/>
                </a:spcBef>
              </a:pPr>
              <a:t>27</a:t>
            </a:fld>
            <a:endParaRPr lang="fr-CA" altLang="fr-F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124535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2</a:t>
            </a:fld>
            <a:endParaRPr lang="fr-FR" dirty="0"/>
          </a:p>
        </p:txBody>
      </p:sp>
    </p:spTree>
    <p:extLst>
      <p:ext uri="{BB962C8B-B14F-4D97-AF65-F5344CB8AC3E}">
        <p14:creationId xmlns:p14="http://schemas.microsoft.com/office/powerpoint/2010/main" val="143641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anose="020B0604030504040204" pitchFamily="34" charset="0"/>
              </a:defRPr>
            </a:lvl1pPr>
            <a:lvl2pPr marL="742950" indent="-285750" defTabSz="931863" eaLnBrk="0" hangingPunct="0">
              <a:defRPr>
                <a:solidFill>
                  <a:schemeClr val="tx1"/>
                </a:solidFill>
                <a:latin typeface="Verdana" panose="020B0604030504040204" pitchFamily="34" charset="0"/>
              </a:defRPr>
            </a:lvl2pPr>
            <a:lvl3pPr marL="1143000" indent="-228600" defTabSz="931863" eaLnBrk="0" hangingPunct="0">
              <a:defRPr>
                <a:solidFill>
                  <a:schemeClr val="tx1"/>
                </a:solidFill>
                <a:latin typeface="Verdana" panose="020B0604030504040204" pitchFamily="34" charset="0"/>
              </a:defRPr>
            </a:lvl3pPr>
            <a:lvl4pPr marL="1600200" indent="-228600" defTabSz="931863" eaLnBrk="0" hangingPunct="0">
              <a:defRPr>
                <a:solidFill>
                  <a:schemeClr val="tx1"/>
                </a:solidFill>
                <a:latin typeface="Verdana" panose="020B0604030504040204" pitchFamily="34" charset="0"/>
              </a:defRPr>
            </a:lvl4pPr>
            <a:lvl5pPr marL="2057400" indent="-228600" defTabSz="931863" eaLnBrk="0" hangingPunct="0">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40C08CE5-EC18-4D3A-BFC7-D4F6E13E0B76}" type="slidenum">
              <a:rPr lang="fr-FR" altLang="fr-FR">
                <a:latin typeface="Arial" panose="020B0604020202020204" pitchFamily="34" charset="0"/>
              </a:rPr>
              <a:pPr eaLnBrk="1" hangingPunct="1"/>
              <a:t>6</a:t>
            </a:fld>
            <a:endParaRPr lang="fr-FR" altLang="fr-FR">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smtClean="0">
              <a:latin typeface="Arial" panose="020B0604020202020204" pitchFamily="34" charset="0"/>
            </a:endParaRPr>
          </a:p>
        </p:txBody>
      </p:sp>
    </p:spTree>
    <p:extLst>
      <p:ext uri="{BB962C8B-B14F-4D97-AF65-F5344CB8AC3E}">
        <p14:creationId xmlns:p14="http://schemas.microsoft.com/office/powerpoint/2010/main" val="2070553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1AAED9-49AD-4F73-B980-50F951BC1997}" type="slidenum">
              <a:rPr lang="fr-CA" altLang="fr-FR"/>
              <a:pPr eaLnBrk="1" hangingPunct="1"/>
              <a:t>7</a:t>
            </a:fld>
            <a:endParaRPr lang="fr-CA" altLang="fr-F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105463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B5E3D-CE75-4924-B76F-74EFD47A8C26}" type="slidenum">
              <a:rPr lang="fr-FR" altLang="fr-FR"/>
              <a:pPr/>
              <a:t>8</a:t>
            </a:fld>
            <a:endParaRPr lang="fr-FR" altLang="fr-F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fr-CA" altLang="fr-FR"/>
          </a:p>
        </p:txBody>
      </p:sp>
    </p:spTree>
    <p:extLst>
      <p:ext uri="{BB962C8B-B14F-4D97-AF65-F5344CB8AC3E}">
        <p14:creationId xmlns:p14="http://schemas.microsoft.com/office/powerpoint/2010/main" val="429243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defRPr>
            </a:lvl1pPr>
            <a:lvl2pPr marL="741363" indent="-284163" defTabSz="930275" eaLnBrk="0" hangingPunct="0">
              <a:spcBef>
                <a:spcPct val="30000"/>
              </a:spcBef>
              <a:defRPr sz="1200">
                <a:solidFill>
                  <a:schemeClr val="tx1"/>
                </a:solidFill>
                <a:latin typeface="Arial" panose="020B0604020202020204" pitchFamily="34" charset="0"/>
              </a:defRPr>
            </a:lvl2pPr>
            <a:lvl3pPr marL="1141413" indent="-227013" defTabSz="930275" eaLnBrk="0" hangingPunct="0">
              <a:spcBef>
                <a:spcPct val="30000"/>
              </a:spcBef>
              <a:defRPr sz="1200">
                <a:solidFill>
                  <a:schemeClr val="tx1"/>
                </a:solidFill>
                <a:latin typeface="Arial" panose="020B0604020202020204" pitchFamily="34" charset="0"/>
              </a:defRPr>
            </a:lvl3pPr>
            <a:lvl4pPr marL="1598613" indent="-227013" defTabSz="930275" eaLnBrk="0" hangingPunct="0">
              <a:spcBef>
                <a:spcPct val="30000"/>
              </a:spcBef>
              <a:defRPr sz="1200">
                <a:solidFill>
                  <a:schemeClr val="tx1"/>
                </a:solidFill>
                <a:latin typeface="Arial" panose="020B0604020202020204" pitchFamily="34" charset="0"/>
              </a:defRPr>
            </a:lvl4pPr>
            <a:lvl5pPr marL="2055813" indent="-227013" defTabSz="930275" eaLnBrk="0" hangingPunct="0">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81E076C-618C-49E9-B364-7E8DFCCA04B1}" type="slidenum">
              <a:rPr lang="fr-CA" altLang="fr-FR"/>
              <a:pPr eaLnBrk="1" hangingPunct="1">
                <a:spcBef>
                  <a:spcPct val="0"/>
                </a:spcBef>
              </a:pPr>
              <a:t>9</a:t>
            </a:fld>
            <a:endParaRPr lang="fr-CA" altLang="fr-F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71796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defRPr>
            </a:lvl1pPr>
            <a:lvl2pPr marL="741363" indent="-284163" defTabSz="930275" eaLnBrk="0" hangingPunct="0">
              <a:spcBef>
                <a:spcPct val="30000"/>
              </a:spcBef>
              <a:defRPr sz="1200">
                <a:solidFill>
                  <a:schemeClr val="tx1"/>
                </a:solidFill>
                <a:latin typeface="Arial" panose="020B0604020202020204" pitchFamily="34" charset="0"/>
              </a:defRPr>
            </a:lvl2pPr>
            <a:lvl3pPr marL="1141413" indent="-227013" defTabSz="930275" eaLnBrk="0" hangingPunct="0">
              <a:spcBef>
                <a:spcPct val="30000"/>
              </a:spcBef>
              <a:defRPr sz="1200">
                <a:solidFill>
                  <a:schemeClr val="tx1"/>
                </a:solidFill>
                <a:latin typeface="Arial" panose="020B0604020202020204" pitchFamily="34" charset="0"/>
              </a:defRPr>
            </a:lvl3pPr>
            <a:lvl4pPr marL="1598613" indent="-227013" defTabSz="930275" eaLnBrk="0" hangingPunct="0">
              <a:spcBef>
                <a:spcPct val="30000"/>
              </a:spcBef>
              <a:defRPr sz="1200">
                <a:solidFill>
                  <a:schemeClr val="tx1"/>
                </a:solidFill>
                <a:latin typeface="Arial" panose="020B0604020202020204" pitchFamily="34" charset="0"/>
              </a:defRPr>
            </a:lvl4pPr>
            <a:lvl5pPr marL="2055813" indent="-227013" defTabSz="930275" eaLnBrk="0" hangingPunct="0">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A068C58-DAF6-4D2A-8BCC-FC488DDF0975}" type="slidenum">
              <a:rPr lang="fr-CA" altLang="fr-FR"/>
              <a:pPr eaLnBrk="1" hangingPunct="1">
                <a:spcBef>
                  <a:spcPct val="0"/>
                </a:spcBef>
              </a:pPr>
              <a:t>10</a:t>
            </a:fld>
            <a:endParaRPr lang="fr-CA" altLang="fr-F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77140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defRPr>
            </a:lvl1pPr>
            <a:lvl2pPr marL="741363" indent="-284163" defTabSz="930275" eaLnBrk="0" hangingPunct="0">
              <a:spcBef>
                <a:spcPct val="30000"/>
              </a:spcBef>
              <a:defRPr sz="1200">
                <a:solidFill>
                  <a:schemeClr val="tx1"/>
                </a:solidFill>
                <a:latin typeface="Arial" panose="020B0604020202020204" pitchFamily="34" charset="0"/>
              </a:defRPr>
            </a:lvl2pPr>
            <a:lvl3pPr marL="1141413" indent="-227013" defTabSz="930275" eaLnBrk="0" hangingPunct="0">
              <a:spcBef>
                <a:spcPct val="30000"/>
              </a:spcBef>
              <a:defRPr sz="1200">
                <a:solidFill>
                  <a:schemeClr val="tx1"/>
                </a:solidFill>
                <a:latin typeface="Arial" panose="020B0604020202020204" pitchFamily="34" charset="0"/>
              </a:defRPr>
            </a:lvl3pPr>
            <a:lvl4pPr marL="1598613" indent="-227013" defTabSz="930275" eaLnBrk="0" hangingPunct="0">
              <a:spcBef>
                <a:spcPct val="30000"/>
              </a:spcBef>
              <a:defRPr sz="1200">
                <a:solidFill>
                  <a:schemeClr val="tx1"/>
                </a:solidFill>
                <a:latin typeface="Arial" panose="020B0604020202020204" pitchFamily="34" charset="0"/>
              </a:defRPr>
            </a:lvl4pPr>
            <a:lvl5pPr marL="2055813" indent="-227013" defTabSz="930275" eaLnBrk="0" hangingPunct="0">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B2B775F-0EBF-4756-ABA9-B6B82F3D293D}" type="slidenum">
              <a:rPr lang="fr-CA" altLang="fr-FR"/>
              <a:pPr eaLnBrk="1" hangingPunct="1">
                <a:spcBef>
                  <a:spcPct val="0"/>
                </a:spcBef>
              </a:pPr>
              <a:t>11</a:t>
            </a:fld>
            <a:endParaRPr lang="fr-CA" altLang="fr-F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97016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defRPr>
            </a:lvl1pPr>
            <a:lvl2pPr marL="741363" indent="-284163" defTabSz="930275" eaLnBrk="0" hangingPunct="0">
              <a:spcBef>
                <a:spcPct val="30000"/>
              </a:spcBef>
              <a:defRPr sz="1200">
                <a:solidFill>
                  <a:schemeClr val="tx1"/>
                </a:solidFill>
                <a:latin typeface="Arial" panose="020B0604020202020204" pitchFamily="34" charset="0"/>
              </a:defRPr>
            </a:lvl2pPr>
            <a:lvl3pPr marL="1141413" indent="-227013" defTabSz="930275" eaLnBrk="0" hangingPunct="0">
              <a:spcBef>
                <a:spcPct val="30000"/>
              </a:spcBef>
              <a:defRPr sz="1200">
                <a:solidFill>
                  <a:schemeClr val="tx1"/>
                </a:solidFill>
                <a:latin typeface="Arial" panose="020B0604020202020204" pitchFamily="34" charset="0"/>
              </a:defRPr>
            </a:lvl3pPr>
            <a:lvl4pPr marL="1598613" indent="-227013" defTabSz="930275" eaLnBrk="0" hangingPunct="0">
              <a:spcBef>
                <a:spcPct val="30000"/>
              </a:spcBef>
              <a:defRPr sz="1200">
                <a:solidFill>
                  <a:schemeClr val="tx1"/>
                </a:solidFill>
                <a:latin typeface="Arial" panose="020B0604020202020204" pitchFamily="34" charset="0"/>
              </a:defRPr>
            </a:lvl4pPr>
            <a:lvl5pPr marL="2055813" indent="-227013" defTabSz="930275" eaLnBrk="0" hangingPunct="0">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7F3326D-17AA-434E-819A-C703A9F0DC9F}" type="slidenum">
              <a:rPr lang="fr-CA" altLang="fr-FR"/>
              <a:pPr eaLnBrk="1" hangingPunct="1">
                <a:spcBef>
                  <a:spcPct val="0"/>
                </a:spcBef>
              </a:pPr>
              <a:t>12</a:t>
            </a:fld>
            <a:endParaRPr lang="fr-CA" altLang="fr-F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227118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p:cNvSpPr>
            <a:spLocks noGrp="1"/>
          </p:cNvSpPr>
          <p:nvPr>
            <p:ph type="ctrTitle"/>
          </p:nvPr>
        </p:nvSpPr>
        <p:spPr bwMode="black">
          <a:xfrm>
            <a:off x="3175199" y="1943842"/>
            <a:ext cx="8500062" cy="2387600"/>
          </a:xfrm>
        </p:spPr>
        <p:txBody>
          <a:bodyPr rtlCol="0" anchor="b"/>
          <a:lstStyle>
            <a:lvl1pPr algn="l">
              <a:lnSpc>
                <a:spcPct val="90000"/>
              </a:lnSpc>
              <a:defRPr sz="6000" b="1">
                <a:solidFill>
                  <a:schemeClr val="tx1"/>
                </a:solidFill>
              </a:defRPr>
            </a:lvl1pPr>
          </a:lstStyle>
          <a:p>
            <a:pPr rtl="0"/>
            <a:r>
              <a:rPr lang="fr-FR" smtClean="0"/>
              <a:t>Modifiez le style du titre</a:t>
            </a:r>
            <a:endParaRPr lang="fr-FR" dirty="0"/>
          </a:p>
        </p:txBody>
      </p:sp>
      <p:sp>
        <p:nvSpPr>
          <p:cNvPr id="3" name="Sous-titre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smtClean="0"/>
              <a:t>Modifier le style des sous-titres du masque</a:t>
            </a:r>
            <a:endParaRPr lang="fr-FR" dirty="0"/>
          </a:p>
        </p:txBody>
      </p:sp>
      <p:sp>
        <p:nvSpPr>
          <p:cNvPr id="11" name="Espace réservé de la date 3"/>
          <p:cNvSpPr>
            <a:spLocks noGrp="1"/>
          </p:cNvSpPr>
          <p:nvPr>
            <p:ph type="dt" sz="half" idx="10"/>
          </p:nvPr>
        </p:nvSpPr>
        <p:spPr/>
        <p:txBody>
          <a:bodyPr rtlCol="0"/>
          <a:lstStyle>
            <a:lvl1pPr>
              <a:defRPr>
                <a:solidFill>
                  <a:schemeClr val="bg2"/>
                </a:solidFill>
              </a:defRPr>
            </a:lvl1pPr>
          </a:lstStyle>
          <a:p>
            <a:pPr rtl="0"/>
            <a:fld id="{E58B253A-C60C-446F-BF32-D25BC5270AF5}" type="datetime1">
              <a:rPr lang="fr-FR" smtClean="0"/>
              <a:t>23/01/2019</a:t>
            </a:fld>
            <a:endParaRPr lang="fr-FR" dirty="0"/>
          </a:p>
        </p:txBody>
      </p:sp>
      <p:sp>
        <p:nvSpPr>
          <p:cNvPr id="12" name="Espace réservé du pied de page 4"/>
          <p:cNvSpPr>
            <a:spLocks noGrp="1"/>
          </p:cNvSpPr>
          <p:nvPr>
            <p:ph type="ftr" sz="quarter" idx="11"/>
          </p:nvPr>
        </p:nvSpPr>
        <p:spPr/>
        <p:txBody>
          <a:bodyPr rtlCol="0"/>
          <a:lstStyle>
            <a:lvl1pPr>
              <a:defRPr>
                <a:solidFill>
                  <a:schemeClr val="bg2"/>
                </a:solidFill>
              </a:defRPr>
            </a:lvl1pPr>
          </a:lstStyle>
          <a:p>
            <a:pPr rtl="0"/>
            <a:endParaRPr lang="fr-FR" dirty="0"/>
          </a:p>
        </p:txBody>
      </p:sp>
      <p:sp>
        <p:nvSpPr>
          <p:cNvPr id="13" name="Espace réservé du numéro de diapositive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fr-FR" smtClean="0"/>
              <a:pPr rtl="0"/>
              <a:t>‹N°›</a:t>
            </a:fld>
            <a:endParaRPr lang="fr-FR"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texte vertical 2"/>
          <p:cNvSpPr>
            <a:spLocks noGrp="1"/>
          </p:cNvSpPr>
          <p:nvPr>
            <p:ph type="body" orient="vert" idx="1"/>
          </p:nvPr>
        </p:nvSpPr>
        <p:spPr/>
        <p:txBody>
          <a:bodyPr vert="eaVert" rtlCol="0"/>
          <a:lstStyle/>
          <a:p>
            <a:pPr lvl="0" rtl="0"/>
            <a:r>
              <a:rPr lang="fr-FR" smtClean="0"/>
              <a:t>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e la date 3"/>
          <p:cNvSpPr>
            <a:spLocks noGrp="1"/>
          </p:cNvSpPr>
          <p:nvPr>
            <p:ph type="dt" sz="half" idx="10"/>
          </p:nvPr>
        </p:nvSpPr>
        <p:spPr/>
        <p:txBody>
          <a:bodyPr rtlCol="0"/>
          <a:lstStyle/>
          <a:p>
            <a:pPr rtl="0"/>
            <a:fld id="{8997267F-9C36-44DE-83AC-52D06FCBA136}" type="datetime1">
              <a:rPr lang="fr-FR" smtClean="0"/>
              <a:t>23/01/2019</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Titre vertical 1"/>
          <p:cNvSpPr>
            <a:spLocks noGrp="1"/>
          </p:cNvSpPr>
          <p:nvPr>
            <p:ph type="title" orient="vert"/>
          </p:nvPr>
        </p:nvSpPr>
        <p:spPr>
          <a:xfrm>
            <a:off x="10266348" y="462249"/>
            <a:ext cx="1370886" cy="5714714"/>
          </a:xfrm>
        </p:spPr>
        <p:txBody>
          <a:bodyPr vert="eaVert" rtlCol="0"/>
          <a:lstStyle/>
          <a:p>
            <a:pPr rtl="0"/>
            <a:r>
              <a:rPr lang="fr-FR" smtClean="0"/>
              <a:t>Modifiez le style du titre</a:t>
            </a:r>
            <a:endParaRPr lang="fr-FR" dirty="0"/>
          </a:p>
        </p:txBody>
      </p:sp>
      <p:sp>
        <p:nvSpPr>
          <p:cNvPr id="3" name="Espace réservé du texte vertical 2"/>
          <p:cNvSpPr>
            <a:spLocks noGrp="1"/>
          </p:cNvSpPr>
          <p:nvPr>
            <p:ph type="body" orient="vert" idx="1"/>
          </p:nvPr>
        </p:nvSpPr>
        <p:spPr>
          <a:xfrm>
            <a:off x="378199" y="462249"/>
            <a:ext cx="9693088" cy="5714714"/>
          </a:xfrm>
        </p:spPr>
        <p:txBody>
          <a:bodyPr vert="eaVert" rtlCol="0"/>
          <a:lstStyle/>
          <a:p>
            <a:pPr lvl="0" rtl="0"/>
            <a:r>
              <a:rPr lang="fr-FR" smtClean="0"/>
              <a:t>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e la date 3"/>
          <p:cNvSpPr>
            <a:spLocks noGrp="1"/>
          </p:cNvSpPr>
          <p:nvPr>
            <p:ph type="dt" sz="half" idx="10"/>
          </p:nvPr>
        </p:nvSpPr>
        <p:spPr>
          <a:xfrm>
            <a:off x="378199" y="6356350"/>
            <a:ext cx="1971947" cy="365125"/>
          </a:xfrm>
        </p:spPr>
        <p:txBody>
          <a:bodyPr rtlCol="0"/>
          <a:lstStyle>
            <a:lvl1pPr>
              <a:defRPr/>
            </a:lvl1pPr>
          </a:lstStyle>
          <a:p>
            <a:fld id="{A58689FB-1A87-46B3-BF3F-F50E4336314B}" type="datetime1">
              <a:rPr lang="fr-FR" smtClean="0"/>
              <a:pPr/>
              <a:t>23/01/2019</a:t>
            </a:fld>
            <a:endParaRPr lang="fr-FR" dirty="0"/>
          </a:p>
        </p:txBody>
      </p:sp>
      <p:sp>
        <p:nvSpPr>
          <p:cNvPr id="5" name="Espace réservé du pied de page 4"/>
          <p:cNvSpPr>
            <a:spLocks noGrp="1"/>
          </p:cNvSpPr>
          <p:nvPr>
            <p:ph type="ftr" sz="quarter" idx="11"/>
          </p:nvPr>
        </p:nvSpPr>
        <p:spPr>
          <a:xfrm>
            <a:off x="2382374" y="6356350"/>
            <a:ext cx="5687786" cy="365125"/>
          </a:xfrm>
        </p:spPr>
        <p:txBody>
          <a:bodyPr rtlCol="0"/>
          <a:lstStyle/>
          <a:p>
            <a:pPr rtl="0"/>
            <a:endParaRPr lang="fr-FR" dirty="0"/>
          </a:p>
        </p:txBody>
      </p:sp>
      <p:sp>
        <p:nvSpPr>
          <p:cNvPr id="6" name="Espace réservé du numéro de diapositive 5"/>
          <p:cNvSpPr>
            <a:spLocks noGrp="1"/>
          </p:cNvSpPr>
          <p:nvPr>
            <p:ph type="sldNum" sz="quarter" idx="12"/>
          </p:nvPr>
        </p:nvSpPr>
        <p:spPr>
          <a:xfrm>
            <a:off x="8102389" y="6356350"/>
            <a:ext cx="1968898" cy="365125"/>
          </a:xfrm>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smtClean="0"/>
              <a:t>Cliquez pour modifier le style du titre</a:t>
            </a:r>
            <a:endParaRPr lang="en-US"/>
          </a:p>
        </p:txBody>
      </p:sp>
      <p:sp>
        <p:nvSpPr>
          <p:cNvPr id="3" name="Espace réservé du texte 2"/>
          <p:cNvSpPr>
            <a:spLocks noGrp="1"/>
          </p:cNvSpPr>
          <p:nvPr>
            <p:ph type="body" sz="half" idx="1"/>
          </p:nvPr>
        </p:nvSpPr>
        <p:spPr>
          <a:xfrm>
            <a:off x="609600" y="1600201"/>
            <a:ext cx="10972800" cy="21891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609600" y="3941763"/>
            <a:ext cx="10972800" cy="21891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9"/>
          <p:cNvSpPr>
            <a:spLocks noGrp="1" noChangeArrowheads="1"/>
          </p:cNvSpPr>
          <p:nvPr>
            <p:ph type="dt" sz="half" idx="10"/>
          </p:nvPr>
        </p:nvSpPr>
        <p:spPr/>
        <p:txBody>
          <a:bodyPr/>
          <a:lstStyle>
            <a:lvl1pPr>
              <a:defRPr/>
            </a:lvl1pPr>
          </a:lstStyle>
          <a:p>
            <a:pPr>
              <a:defRPr/>
            </a:pPr>
            <a:endParaRPr lang="fr-FR"/>
          </a:p>
        </p:txBody>
      </p:sp>
      <p:sp>
        <p:nvSpPr>
          <p:cNvPr id="6" name="Rectangle 10"/>
          <p:cNvSpPr>
            <a:spLocks noGrp="1" noChangeArrowheads="1"/>
          </p:cNvSpPr>
          <p:nvPr>
            <p:ph type="ftr" sz="quarter" idx="11"/>
          </p:nvPr>
        </p:nvSpPr>
        <p:spPr/>
        <p:txBody>
          <a:bodyPr/>
          <a:lstStyle>
            <a:lvl1pPr>
              <a:defRPr/>
            </a:lvl1pPr>
          </a:lstStyle>
          <a:p>
            <a:pPr>
              <a:defRPr/>
            </a:pPr>
            <a:endParaRPr lang="fr-FR"/>
          </a:p>
        </p:txBody>
      </p:sp>
      <p:sp>
        <p:nvSpPr>
          <p:cNvPr id="7" name="Rectangle 11"/>
          <p:cNvSpPr>
            <a:spLocks noGrp="1" noChangeArrowheads="1"/>
          </p:cNvSpPr>
          <p:nvPr>
            <p:ph type="sldNum" sz="quarter" idx="12"/>
          </p:nvPr>
        </p:nvSpPr>
        <p:spPr/>
        <p:txBody>
          <a:bodyPr/>
          <a:lstStyle>
            <a:lvl1pPr>
              <a:defRPr/>
            </a:lvl1pPr>
          </a:lstStyle>
          <a:p>
            <a:fld id="{62C15FDB-C0D5-400C-A943-0B0C43634A6E}" type="slidenum">
              <a:rPr lang="fr-FR" altLang="fr-FR"/>
              <a:pPr/>
              <a:t>‹N°›</a:t>
            </a:fld>
            <a:endParaRPr lang="fr-FR" altLang="fr-FR"/>
          </a:p>
        </p:txBody>
      </p:sp>
    </p:spTree>
    <p:extLst>
      <p:ext uri="{BB962C8B-B14F-4D97-AF65-F5344CB8AC3E}">
        <p14:creationId xmlns:p14="http://schemas.microsoft.com/office/powerpoint/2010/main" val="70589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contenu 2"/>
          <p:cNvSpPr>
            <a:spLocks noGrp="1"/>
          </p:cNvSpPr>
          <p:nvPr>
            <p:ph idx="1"/>
          </p:nvPr>
        </p:nvSpPr>
        <p:spPr/>
        <p:txBody>
          <a:bodyPr rtlCol="0"/>
          <a:lstStyle/>
          <a:p>
            <a:pPr lvl="0" rtl="0"/>
            <a:r>
              <a:rPr lang="fr-FR" smtClean="0"/>
              <a:t>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e la date 3"/>
          <p:cNvSpPr>
            <a:spLocks noGrp="1"/>
          </p:cNvSpPr>
          <p:nvPr>
            <p:ph type="dt" sz="half" idx="10"/>
          </p:nvPr>
        </p:nvSpPr>
        <p:spPr/>
        <p:txBody>
          <a:bodyPr rtlCol="0"/>
          <a:lstStyle>
            <a:lvl1pPr>
              <a:defRPr/>
            </a:lvl1pPr>
          </a:lstStyle>
          <a:p>
            <a:fld id="{E450B4B9-7DDB-465A-978C-C7AE9D64BC02}" type="datetime1">
              <a:rPr lang="fr-FR" smtClean="0"/>
              <a:pPr/>
              <a:t>23/01/2019</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fr-FR" smtClean="0"/>
              <a:t>Modifiez le style du titre</a:t>
            </a:r>
            <a:endParaRPr lang="fr-FR" dirty="0"/>
          </a:p>
        </p:txBody>
      </p:sp>
      <p:sp>
        <p:nvSpPr>
          <p:cNvPr id="3" name="Espace réservé du texte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smtClean="0"/>
              <a:t>Modifier les styles du texte du masque</a:t>
            </a:r>
          </a:p>
        </p:txBody>
      </p:sp>
      <p:sp>
        <p:nvSpPr>
          <p:cNvPr id="4" name="Espace réservé de la date 3"/>
          <p:cNvSpPr>
            <a:spLocks noGrp="1"/>
          </p:cNvSpPr>
          <p:nvPr>
            <p:ph type="dt" sz="half" idx="10"/>
          </p:nvPr>
        </p:nvSpPr>
        <p:spPr/>
        <p:txBody>
          <a:bodyPr rtlCol="0"/>
          <a:lstStyle>
            <a:lvl1pPr>
              <a:defRPr>
                <a:solidFill>
                  <a:schemeClr val="bg2"/>
                </a:solidFill>
              </a:defRPr>
            </a:lvl1pPr>
          </a:lstStyle>
          <a:p>
            <a:pPr rtl="0"/>
            <a:fld id="{29AAC13B-36B6-4F85-B793-76954BA56095}" type="datetime1">
              <a:rPr lang="fr-FR" smtClean="0"/>
              <a:t>23/01/2019</a:t>
            </a:fld>
            <a:endParaRPr lang="fr-FR" dirty="0"/>
          </a:p>
        </p:txBody>
      </p:sp>
      <p:sp>
        <p:nvSpPr>
          <p:cNvPr id="5" name="Espace réservé du pied de page 4"/>
          <p:cNvSpPr>
            <a:spLocks noGrp="1"/>
          </p:cNvSpPr>
          <p:nvPr>
            <p:ph type="ftr" sz="quarter" idx="11"/>
          </p:nvPr>
        </p:nvSpPr>
        <p:spPr/>
        <p:txBody>
          <a:bodyPr rtlCol="0"/>
          <a:lstStyle>
            <a:lvl1pPr>
              <a:defRPr>
                <a:solidFill>
                  <a:schemeClr val="bg2"/>
                </a:solidFill>
              </a:defRPr>
            </a:lvl1pPr>
          </a:lstStyle>
          <a:p>
            <a:pPr rtl="0"/>
            <a:endParaRPr lang="fr-FR" dirty="0"/>
          </a:p>
        </p:txBody>
      </p:sp>
      <p:sp>
        <p:nvSpPr>
          <p:cNvPr id="6" name="Espace réservé du numéro de diapositive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fr-FR" smtClean="0"/>
              <a:pPr/>
              <a:t>‹N°›</a:t>
            </a:fld>
            <a:endParaRPr lang="fr-FR"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contenu 2"/>
          <p:cNvSpPr>
            <a:spLocks noGrp="1"/>
          </p:cNvSpPr>
          <p:nvPr>
            <p:ph sz="half" idx="1"/>
          </p:nvPr>
        </p:nvSpPr>
        <p:spPr>
          <a:xfrm>
            <a:off x="1280160" y="2194560"/>
            <a:ext cx="4489704" cy="3986784"/>
          </a:xfrm>
        </p:spPr>
        <p:txBody>
          <a:bodyPr rtlCol="0"/>
          <a:lstStyle/>
          <a:p>
            <a:pPr lvl="0" rtl="0"/>
            <a:r>
              <a:rPr lang="fr-FR" smtClean="0"/>
              <a:t>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u contenu 3"/>
          <p:cNvSpPr>
            <a:spLocks noGrp="1"/>
          </p:cNvSpPr>
          <p:nvPr>
            <p:ph sz="half" idx="2"/>
          </p:nvPr>
        </p:nvSpPr>
        <p:spPr>
          <a:xfrm>
            <a:off x="6415368" y="2194560"/>
            <a:ext cx="4493424" cy="3986784"/>
          </a:xfrm>
        </p:spPr>
        <p:txBody>
          <a:bodyPr rtlCol="0"/>
          <a:lstStyle/>
          <a:p>
            <a:pPr lvl="0" rtl="0"/>
            <a:r>
              <a:rPr lang="fr-FR" smtClean="0"/>
              <a:t>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e la date 4"/>
          <p:cNvSpPr>
            <a:spLocks noGrp="1"/>
          </p:cNvSpPr>
          <p:nvPr>
            <p:ph type="dt" sz="half" idx="10"/>
          </p:nvPr>
        </p:nvSpPr>
        <p:spPr/>
        <p:txBody>
          <a:bodyPr rtlCol="0"/>
          <a:lstStyle/>
          <a:p>
            <a:pPr rtl="0"/>
            <a:fld id="{37E95E67-AEDF-4C51-A5C0-2E715EBB1C5A}" type="datetime1">
              <a:rPr lang="fr-FR" smtClean="0"/>
              <a:t>23/01/2019</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texte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smtClean="0"/>
              <a:t>Modifier les styles du texte du masque</a:t>
            </a:r>
          </a:p>
        </p:txBody>
      </p:sp>
      <p:sp>
        <p:nvSpPr>
          <p:cNvPr id="4" name="Espace réservé du contenu 3"/>
          <p:cNvSpPr>
            <a:spLocks noGrp="1"/>
          </p:cNvSpPr>
          <p:nvPr>
            <p:ph sz="half" idx="2"/>
          </p:nvPr>
        </p:nvSpPr>
        <p:spPr>
          <a:xfrm>
            <a:off x="1280160" y="2743194"/>
            <a:ext cx="4489704" cy="3433769"/>
          </a:xfrm>
        </p:spPr>
        <p:txBody>
          <a:bodyPr rtlCol="0"/>
          <a:lstStyle/>
          <a:p>
            <a:pPr lvl="0" rtl="0"/>
            <a:r>
              <a:rPr lang="fr-FR" smtClean="0"/>
              <a:t>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texte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smtClean="0"/>
              <a:t>Modifier les styles du texte du masque</a:t>
            </a:r>
          </a:p>
        </p:txBody>
      </p:sp>
      <p:sp>
        <p:nvSpPr>
          <p:cNvPr id="6" name="Espace réservé du contenu 5"/>
          <p:cNvSpPr>
            <a:spLocks noGrp="1"/>
          </p:cNvSpPr>
          <p:nvPr>
            <p:ph sz="quarter" idx="4"/>
          </p:nvPr>
        </p:nvSpPr>
        <p:spPr>
          <a:xfrm>
            <a:off x="6419088" y="2743194"/>
            <a:ext cx="4489704" cy="3433769"/>
          </a:xfrm>
        </p:spPr>
        <p:txBody>
          <a:bodyPr rtlCol="0"/>
          <a:lstStyle/>
          <a:p>
            <a:pPr lvl="0" rtl="0"/>
            <a:r>
              <a:rPr lang="fr-FR" smtClean="0"/>
              <a:t>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7" name="Espace réservé de la date 6"/>
          <p:cNvSpPr>
            <a:spLocks noGrp="1"/>
          </p:cNvSpPr>
          <p:nvPr>
            <p:ph type="dt" sz="half" idx="10"/>
          </p:nvPr>
        </p:nvSpPr>
        <p:spPr/>
        <p:txBody>
          <a:bodyPr rtlCol="0"/>
          <a:lstStyle>
            <a:lvl1pPr>
              <a:defRPr/>
            </a:lvl1pPr>
          </a:lstStyle>
          <a:p>
            <a:fld id="{06D7215D-F21F-45DC-9287-73F8D38530E4}" type="datetime1">
              <a:rPr lang="fr-FR" smtClean="0"/>
              <a:pPr/>
              <a:t>23/01/2019</a:t>
            </a:fld>
            <a:endParaRPr lang="fr-FR" dirty="0"/>
          </a:p>
        </p:txBody>
      </p:sp>
      <p:sp>
        <p:nvSpPr>
          <p:cNvPr id="8" name="Espace réservé du pied de page 7"/>
          <p:cNvSpPr>
            <a:spLocks noGrp="1"/>
          </p:cNvSpPr>
          <p:nvPr>
            <p:ph type="ftr" sz="quarter" idx="11"/>
          </p:nvPr>
        </p:nvSpPr>
        <p:spPr/>
        <p:txBody>
          <a:bodyPr rtlCol="0"/>
          <a:lstStyle/>
          <a:p>
            <a:pPr rtl="0"/>
            <a:endParaRPr lang="fr-FR" dirty="0"/>
          </a:p>
        </p:txBody>
      </p:sp>
      <p:sp>
        <p:nvSpPr>
          <p:cNvPr id="9" name="Espace réservé du numéro de diapositive 8"/>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e la date 2"/>
          <p:cNvSpPr>
            <a:spLocks noGrp="1"/>
          </p:cNvSpPr>
          <p:nvPr>
            <p:ph type="dt" sz="half" idx="10"/>
          </p:nvPr>
        </p:nvSpPr>
        <p:spPr/>
        <p:txBody>
          <a:bodyPr rtlCol="0"/>
          <a:lstStyle/>
          <a:p>
            <a:pPr rtl="0"/>
            <a:fld id="{EA3D6300-A925-4E40-83D3-DB7425DA8D92}" type="datetime1">
              <a:rPr lang="fr-FR" smtClean="0"/>
              <a:t>23/01/2019</a:t>
            </a:fld>
            <a:endParaRPr lang="fr-FR" dirty="0"/>
          </a:p>
        </p:txBody>
      </p:sp>
      <p:sp>
        <p:nvSpPr>
          <p:cNvPr id="4" name="Espace réservé du pied de page 3"/>
          <p:cNvSpPr>
            <a:spLocks noGrp="1"/>
          </p:cNvSpPr>
          <p:nvPr>
            <p:ph type="ftr" sz="quarter" idx="11"/>
          </p:nvPr>
        </p:nvSpPr>
        <p:spPr/>
        <p:txBody>
          <a:bodyPr rtlCol="0"/>
          <a:lstStyle/>
          <a:p>
            <a:pPr rtl="0"/>
            <a:endParaRPr lang="fr-FR" dirty="0"/>
          </a:p>
        </p:txBody>
      </p:sp>
      <p:sp>
        <p:nvSpPr>
          <p:cNvPr id="5" name="Espace réservé du numéro de diapositive 4"/>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7B12F62A-CC2E-49E6-88EB-571B3FF2DE8A}" type="datetime1">
              <a:rPr lang="fr-FR" smtClean="0"/>
              <a:t>23/01/2019</a:t>
            </a:fld>
            <a:endParaRPr lang="fr-FR" dirty="0"/>
          </a:p>
        </p:txBody>
      </p:sp>
      <p:sp>
        <p:nvSpPr>
          <p:cNvPr id="3" name="Espace réservé du pied de page 2"/>
          <p:cNvSpPr>
            <a:spLocks noGrp="1"/>
          </p:cNvSpPr>
          <p:nvPr>
            <p:ph type="ftr" sz="quarter" idx="11"/>
          </p:nvPr>
        </p:nvSpPr>
        <p:spPr/>
        <p:txBody>
          <a:bodyPr rtlCol="0"/>
          <a:lstStyle/>
          <a:p>
            <a:pPr rtl="0"/>
            <a:endParaRPr lang="fr-FR" dirty="0"/>
          </a:p>
        </p:txBody>
      </p:sp>
      <p:sp>
        <p:nvSpPr>
          <p:cNvPr id="4" name="Espace réservé du numéro de diapositive 3"/>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ctr">
            <a:normAutofit/>
          </a:bodyPr>
          <a:lstStyle>
            <a:lvl1pPr>
              <a:defRPr sz="3000"/>
            </a:lvl1pPr>
          </a:lstStyle>
          <a:p>
            <a:pPr rtl="0"/>
            <a:r>
              <a:rPr lang="fr-FR" smtClean="0"/>
              <a:t>Modifiez le style du titre</a:t>
            </a:r>
            <a:endParaRPr lang="fr-FR" dirty="0"/>
          </a:p>
        </p:txBody>
      </p:sp>
      <p:sp>
        <p:nvSpPr>
          <p:cNvPr id="4" name="Espace réservé du texte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smtClean="0"/>
              <a:t>Modifier les styles du texte du masque</a:t>
            </a:r>
          </a:p>
        </p:txBody>
      </p:sp>
      <p:sp>
        <p:nvSpPr>
          <p:cNvPr id="3" name="Espace réservé du contenu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smtClean="0"/>
              <a:t>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e la date 4"/>
          <p:cNvSpPr>
            <a:spLocks noGrp="1"/>
          </p:cNvSpPr>
          <p:nvPr>
            <p:ph type="dt" sz="half" idx="10"/>
          </p:nvPr>
        </p:nvSpPr>
        <p:spPr/>
        <p:txBody>
          <a:bodyPr rtlCol="0"/>
          <a:lstStyle/>
          <a:p>
            <a:pPr rtl="0"/>
            <a:fld id="{D83389F6-3AC3-4117-8BF2-9CD446E468A0}" type="datetime1">
              <a:rPr lang="fr-FR" smtClean="0"/>
              <a:t>23/01/2019</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ctr">
            <a:normAutofit/>
          </a:bodyPr>
          <a:lstStyle>
            <a:lvl1pPr>
              <a:defRPr sz="3000"/>
            </a:lvl1pPr>
          </a:lstStyle>
          <a:p>
            <a:pPr rtl="0"/>
            <a:r>
              <a:rPr lang="fr-FR" smtClean="0"/>
              <a:t>Modifiez le style du titre</a:t>
            </a:r>
            <a:endParaRPr lang="fr-FR" dirty="0"/>
          </a:p>
        </p:txBody>
      </p:sp>
      <p:sp>
        <p:nvSpPr>
          <p:cNvPr id="4" name="Espace réservé du texte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smtClean="0"/>
              <a:t>Modifier les styles du texte du masque</a:t>
            </a:r>
          </a:p>
        </p:txBody>
      </p:sp>
      <p:sp>
        <p:nvSpPr>
          <p:cNvPr id="3" name="Espace réservé d’image 2" descr="Espace réservé vide pour ajouter une image. Cliquez sur l’espace réservé et sélectionnez l’image à ajouter"/>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smtClean="0"/>
              <a:t>Cliquez sur l'icône pour ajouter une image</a:t>
            </a:r>
            <a:endParaRPr lang="fr-FR" dirty="0"/>
          </a:p>
        </p:txBody>
      </p:sp>
      <p:sp>
        <p:nvSpPr>
          <p:cNvPr id="5" name="Espace réservé de la date 4"/>
          <p:cNvSpPr>
            <a:spLocks noGrp="1"/>
          </p:cNvSpPr>
          <p:nvPr>
            <p:ph type="dt" sz="half" idx="10"/>
          </p:nvPr>
        </p:nvSpPr>
        <p:spPr/>
        <p:txBody>
          <a:bodyPr rtlCol="0"/>
          <a:lstStyle/>
          <a:p>
            <a:pPr rtl="0"/>
            <a:fld id="{69DFB81F-413D-4B3C-ACB3-41869F69AF48}" type="datetime1">
              <a:rPr lang="fr-FR" smtClean="0"/>
              <a:t>23/01/2019</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8" name="Image 7"/>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Espace réservé du titre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fr-FR" dirty="0" smtClean="0"/>
              <a:t>Modifiez le style du titre</a:t>
            </a:r>
            <a:endParaRPr lang="fr-FR" dirty="0"/>
          </a:p>
        </p:txBody>
      </p:sp>
      <p:sp>
        <p:nvSpPr>
          <p:cNvPr id="3" name="Espace réservé du texte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fr-FR" dirty="0" smtClean="0"/>
              <a:t>Modifiez les styles du texte du masque</a:t>
            </a:r>
          </a:p>
          <a:p>
            <a:pPr lvl="1" rtl="0"/>
            <a:r>
              <a:rPr lang="fr-FR" dirty="0" smtClean="0"/>
              <a:t>Deuxième niveau</a:t>
            </a:r>
          </a:p>
          <a:p>
            <a:pPr lvl="2" rtl="0"/>
            <a:r>
              <a:rPr lang="fr-FR" dirty="0" smtClean="0"/>
              <a:t>Troisième niveau</a:t>
            </a:r>
          </a:p>
          <a:p>
            <a:pPr lvl="3" rtl="0"/>
            <a:r>
              <a:rPr lang="fr-FR" dirty="0" smtClean="0"/>
              <a:t>Quatrième niveau</a:t>
            </a:r>
          </a:p>
          <a:p>
            <a:pPr lvl="4" rtl="0"/>
            <a:r>
              <a:rPr lang="fr-FR" dirty="0" smtClean="0"/>
              <a:t>Cinquième niveau</a:t>
            </a:r>
          </a:p>
          <a:p>
            <a:pPr lvl="5" rtl="0"/>
            <a:r>
              <a:rPr lang="fr-FR" dirty="0" smtClean="0"/>
              <a:t>Sixième</a:t>
            </a:r>
          </a:p>
          <a:p>
            <a:pPr lvl="6" rtl="0"/>
            <a:r>
              <a:rPr lang="fr-FR" dirty="0" smtClean="0"/>
              <a:t>Septième</a:t>
            </a:r>
          </a:p>
          <a:p>
            <a:pPr lvl="7" rtl="0"/>
            <a:r>
              <a:rPr lang="fr-FR" dirty="0" smtClean="0"/>
              <a:t>Huitième</a:t>
            </a:r>
          </a:p>
          <a:p>
            <a:pPr lvl="8" rtl="0"/>
            <a:r>
              <a:rPr lang="fr-FR" dirty="0" smtClean="0"/>
              <a:t>Neuvième</a:t>
            </a:r>
            <a:endParaRPr lang="fr-FR" dirty="0"/>
          </a:p>
        </p:txBody>
      </p:sp>
      <p:sp>
        <p:nvSpPr>
          <p:cNvPr id="4" name="Espace réservé de la date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83A09EB0-8DC2-4DED-ACA5-A7797F41DE4D}" type="datetime1">
              <a:rPr lang="fr-FR" smtClean="0"/>
              <a:pPr/>
              <a:t>23/01/2019</a:t>
            </a:fld>
            <a:endParaRPr lang="fr-FR" dirty="0"/>
          </a:p>
        </p:txBody>
      </p:sp>
      <p:sp>
        <p:nvSpPr>
          <p:cNvPr id="5" name="Espace réservé du pied de page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fr-FR" dirty="0"/>
          </a:p>
        </p:txBody>
      </p:sp>
      <p:sp>
        <p:nvSpPr>
          <p:cNvPr id="6" name="Espace réservé du numéro de diapositive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fr-FR" smtClean="0"/>
              <a:pPr rtl="0"/>
              <a:t>‹N°›</a:t>
            </a:fld>
            <a:endParaRPr lang="fr-FR"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normAutofit fontScale="90000"/>
          </a:bodyPr>
          <a:lstStyle/>
          <a:p>
            <a:pPr rtl="0"/>
            <a:r>
              <a:rPr lang="fr-FR" dirty="0" smtClean="0"/>
              <a:t>S’assurer de la réussite des élèves par les services complémentaires</a:t>
            </a:r>
            <a:endParaRPr lang="fr-FR" dirty="0"/>
          </a:p>
        </p:txBody>
      </p:sp>
      <p:sp>
        <p:nvSpPr>
          <p:cNvPr id="3" name="Sous-titre 2"/>
          <p:cNvSpPr>
            <a:spLocks noGrp="1"/>
          </p:cNvSpPr>
          <p:nvPr>
            <p:ph type="subTitle" idx="1"/>
          </p:nvPr>
        </p:nvSpPr>
        <p:spPr>
          <a:xfrm>
            <a:off x="3175199" y="4538659"/>
            <a:ext cx="8500062" cy="863790"/>
          </a:xfrm>
        </p:spPr>
        <p:txBody>
          <a:bodyPr rtlCol="0">
            <a:normAutofit fontScale="85000" lnSpcReduction="20000"/>
          </a:bodyPr>
          <a:lstStyle/>
          <a:p>
            <a:pPr rtl="0"/>
            <a:r>
              <a:rPr lang="fr-FR" dirty="0" smtClean="0"/>
              <a:t>Jacinthe Duval, services pédagogiques	Denis Lebel, agent de réadaptation</a:t>
            </a:r>
          </a:p>
          <a:p>
            <a:pPr rtl="0"/>
            <a:r>
              <a:rPr lang="fr-FR" dirty="0" smtClean="0"/>
              <a:t>Mylène Lecours, psychologue		Maxime Guillemette, directeur</a:t>
            </a:r>
          </a:p>
          <a:p>
            <a:pPr rtl="0"/>
            <a:r>
              <a:rPr lang="fr-FR" dirty="0" smtClean="0"/>
              <a:t>23 janvier 2019</a:t>
            </a:r>
            <a:endParaRPr lang="fr-FR" dirty="0"/>
          </a:p>
        </p:txBody>
      </p:sp>
      <p:pic>
        <p:nvPicPr>
          <p:cNvPr id="4" name="Image 3"/>
          <p:cNvPicPr>
            <a:picLocks noChangeAspect="1"/>
          </p:cNvPicPr>
          <p:nvPr/>
        </p:nvPicPr>
        <p:blipFill>
          <a:blip r:embed="rId3"/>
          <a:stretch>
            <a:fillRect/>
          </a:stretch>
        </p:blipFill>
        <p:spPr>
          <a:xfrm>
            <a:off x="10428034" y="3292193"/>
            <a:ext cx="1028571" cy="761905"/>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fr-CA" b="1" dirty="0" smtClean="0">
                <a:solidFill>
                  <a:schemeClr val="accent1"/>
                </a:solidFill>
              </a:rPr>
              <a:t>INFORMER</a:t>
            </a:r>
          </a:p>
        </p:txBody>
      </p:sp>
      <p:sp>
        <p:nvSpPr>
          <p:cNvPr id="55299" name="Rectangle 3"/>
          <p:cNvSpPr>
            <a:spLocks noGrp="1" noChangeArrowheads="1"/>
          </p:cNvSpPr>
          <p:nvPr>
            <p:ph idx="1"/>
          </p:nvPr>
        </p:nvSpPr>
        <p:spPr/>
        <p:txBody>
          <a:bodyPr>
            <a:normAutofit fontScale="92500"/>
          </a:bodyPr>
          <a:lstStyle/>
          <a:p>
            <a:pPr marL="0" indent="0" algn="just">
              <a:lnSpc>
                <a:spcPct val="90000"/>
              </a:lnSpc>
              <a:buNone/>
            </a:pPr>
            <a:r>
              <a:rPr lang="fr-CA" altLang="fr-FR" dirty="0" smtClean="0"/>
              <a:t>Dans le module «Métier et formation», </a:t>
            </a:r>
            <a:r>
              <a:rPr lang="fr-CA" altLang="fr-FR" dirty="0"/>
              <a:t>TOUS les </a:t>
            </a:r>
            <a:r>
              <a:rPr lang="fr-CA" altLang="fr-FR" dirty="0" smtClean="0"/>
              <a:t>élèves sont informés de l’encadrement offert à </a:t>
            </a:r>
            <a:r>
              <a:rPr lang="fr-CA" altLang="fr-FR" dirty="0" err="1" smtClean="0"/>
              <a:t>Qualitech</a:t>
            </a:r>
            <a:r>
              <a:rPr lang="fr-CA" altLang="fr-FR" dirty="0" smtClean="0"/>
              <a:t> :</a:t>
            </a:r>
          </a:p>
          <a:p>
            <a:pPr algn="just" eaLnBrk="1" hangingPunct="1">
              <a:lnSpc>
                <a:spcPct val="90000"/>
              </a:lnSpc>
              <a:buFont typeface="Wingdings" panose="05000000000000000000" pitchFamily="2" charset="2"/>
              <a:buChar char=""/>
            </a:pPr>
            <a:r>
              <a:rPr lang="fr-CA" altLang="fr-FR" dirty="0" smtClean="0"/>
              <a:t>Application du code de vie;</a:t>
            </a:r>
          </a:p>
          <a:p>
            <a:pPr algn="just" eaLnBrk="1" hangingPunct="1">
              <a:lnSpc>
                <a:spcPct val="90000"/>
              </a:lnSpc>
              <a:buFont typeface="Wingdings" panose="05000000000000000000" pitchFamily="2" charset="2"/>
              <a:buChar char=""/>
            </a:pPr>
            <a:r>
              <a:rPr lang="fr-CA" altLang="fr-FR" dirty="0" smtClean="0"/>
              <a:t>Procédure en cascade;</a:t>
            </a:r>
          </a:p>
          <a:p>
            <a:pPr algn="just" eaLnBrk="1" hangingPunct="1">
              <a:lnSpc>
                <a:spcPct val="90000"/>
              </a:lnSpc>
              <a:buFont typeface="Wingdings" panose="05000000000000000000" pitchFamily="2" charset="2"/>
              <a:buChar char=""/>
            </a:pPr>
            <a:r>
              <a:rPr lang="fr-CA" altLang="fr-FR" dirty="0" smtClean="0"/>
              <a:t>Rencontre sur la toxicomanie;</a:t>
            </a:r>
          </a:p>
          <a:p>
            <a:pPr algn="just" eaLnBrk="1" hangingPunct="1">
              <a:lnSpc>
                <a:spcPct val="90000"/>
              </a:lnSpc>
              <a:buFont typeface="Wingdings" panose="05000000000000000000" pitchFamily="2" charset="2"/>
              <a:buChar char=""/>
            </a:pPr>
            <a:r>
              <a:rPr lang="fr-CA" altLang="fr-FR" dirty="0"/>
              <a:t>T</a:t>
            </a:r>
            <a:r>
              <a:rPr lang="fr-CA" altLang="fr-FR" dirty="0" smtClean="0"/>
              <a:t>utorat et carnet d’employabilité;</a:t>
            </a:r>
          </a:p>
          <a:p>
            <a:pPr algn="just" eaLnBrk="1" hangingPunct="1">
              <a:lnSpc>
                <a:spcPct val="90000"/>
              </a:lnSpc>
              <a:buFont typeface="Wingdings" panose="05000000000000000000" pitchFamily="2" charset="2"/>
              <a:buChar char=""/>
            </a:pPr>
            <a:r>
              <a:rPr lang="fr-CA" altLang="fr-FR" dirty="0"/>
              <a:t>I</a:t>
            </a:r>
            <a:r>
              <a:rPr lang="fr-CA" altLang="fr-FR" dirty="0" smtClean="0"/>
              <a:t>mportance du plan de cours et des modalités d’évaluation; ex: accès à l’évaluation</a:t>
            </a:r>
          </a:p>
          <a:p>
            <a:pPr algn="just" eaLnBrk="1" hangingPunct="1">
              <a:lnSpc>
                <a:spcPct val="90000"/>
              </a:lnSpc>
              <a:buFont typeface="Wingdings" panose="05000000000000000000" pitchFamily="2" charset="2"/>
              <a:buChar char=""/>
            </a:pPr>
            <a:r>
              <a:rPr lang="fr-CA" altLang="fr-FR" dirty="0" smtClean="0"/>
              <a:t>de la compétence lorsque tous les exercices et les formatifs sont complétés;</a:t>
            </a:r>
          </a:p>
          <a:p>
            <a:pPr algn="just" eaLnBrk="1" hangingPunct="1">
              <a:lnSpc>
                <a:spcPct val="90000"/>
              </a:lnSpc>
              <a:buFont typeface="Wingdings" panose="05000000000000000000" pitchFamily="2" charset="2"/>
              <a:buChar char=""/>
            </a:pPr>
            <a:r>
              <a:rPr lang="fr-CA" altLang="fr-FR" dirty="0"/>
              <a:t>I</a:t>
            </a:r>
            <a:r>
              <a:rPr lang="fr-CA" altLang="fr-FR" dirty="0" smtClean="0"/>
              <a:t>mpact des absences sur les apprentissages et les reprises d’examens.</a:t>
            </a:r>
          </a:p>
        </p:txBody>
      </p:sp>
      <p:pic>
        <p:nvPicPr>
          <p:cNvPr id="55300" name="Picture 4" descr="MCj043393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1780" y="2909662"/>
            <a:ext cx="17049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738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fr-CA" b="1" dirty="0" smtClean="0">
                <a:solidFill>
                  <a:schemeClr val="accent1"/>
                </a:solidFill>
              </a:rPr>
              <a:t>DÉSTABILISER</a:t>
            </a:r>
          </a:p>
        </p:txBody>
      </p:sp>
      <p:sp>
        <p:nvSpPr>
          <p:cNvPr id="56323" name="Rectangle 3"/>
          <p:cNvSpPr>
            <a:spLocks noGrp="1" noChangeArrowheads="1"/>
          </p:cNvSpPr>
          <p:nvPr>
            <p:ph idx="1"/>
          </p:nvPr>
        </p:nvSpPr>
        <p:spPr>
          <a:xfrm>
            <a:off x="487680" y="2056281"/>
            <a:ext cx="10421112" cy="4120681"/>
          </a:xfrm>
        </p:spPr>
        <p:txBody>
          <a:bodyPr/>
          <a:lstStyle/>
          <a:p>
            <a:pPr algn="just" eaLnBrk="1" hangingPunct="1">
              <a:lnSpc>
                <a:spcPct val="90000"/>
              </a:lnSpc>
            </a:pPr>
            <a:r>
              <a:rPr lang="fr-CA" altLang="fr-FR" dirty="0" smtClean="0"/>
              <a:t>Par la GESTION DE CLASSE (application du code de vie, du plan de cours, du suivi des absences, etc.).</a:t>
            </a:r>
          </a:p>
          <a:p>
            <a:pPr algn="just" eaLnBrk="1" hangingPunct="1">
              <a:lnSpc>
                <a:spcPct val="90000"/>
              </a:lnSpc>
            </a:pPr>
            <a:endParaRPr lang="fr-CA" altLang="fr-FR" dirty="0" smtClean="0"/>
          </a:p>
          <a:p>
            <a:pPr algn="just" eaLnBrk="1" hangingPunct="1">
              <a:lnSpc>
                <a:spcPct val="90000"/>
              </a:lnSpc>
            </a:pPr>
            <a:r>
              <a:rPr lang="fr-CA" altLang="fr-FR" dirty="0" smtClean="0"/>
              <a:t>Procédure en cascade (complétée par l’enseignant) – directement en lien avec le RAI.</a:t>
            </a:r>
          </a:p>
          <a:p>
            <a:pPr algn="just" eaLnBrk="1" hangingPunct="1">
              <a:lnSpc>
                <a:spcPct val="90000"/>
              </a:lnSpc>
            </a:pPr>
            <a:endParaRPr lang="fr-CA" altLang="fr-FR" dirty="0" smtClean="0"/>
          </a:p>
          <a:p>
            <a:pPr algn="just" eaLnBrk="1" hangingPunct="1">
              <a:lnSpc>
                <a:spcPct val="90000"/>
              </a:lnSpc>
            </a:pPr>
            <a:r>
              <a:rPr lang="fr-CA" altLang="fr-FR" dirty="0" smtClean="0"/>
              <a:t>Ne faire appel à la direction que lorsque requis par la procédure en cascade (quand l’entente formelle entre prof et élève n’est pas respectée) ou lors de cas « extrêmes ».</a:t>
            </a:r>
          </a:p>
          <a:p>
            <a:pPr eaLnBrk="1" hangingPunct="1">
              <a:lnSpc>
                <a:spcPct val="90000"/>
              </a:lnSpc>
            </a:pPr>
            <a:endParaRPr lang="fr-CA" altLang="fr-FR" dirty="0" smtClean="0"/>
          </a:p>
        </p:txBody>
      </p:sp>
      <p:pic>
        <p:nvPicPr>
          <p:cNvPr id="56324" name="Picture 4" descr="MCj033925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778" y="694168"/>
            <a:ext cx="90487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78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fr-CA" b="1" dirty="0" smtClean="0">
                <a:solidFill>
                  <a:schemeClr val="accent1"/>
                </a:solidFill>
              </a:rPr>
              <a:t>FAIRE UN CHOIX</a:t>
            </a:r>
          </a:p>
        </p:txBody>
      </p:sp>
      <p:sp>
        <p:nvSpPr>
          <p:cNvPr id="57347" name="Rectangle 3"/>
          <p:cNvSpPr>
            <a:spLocks noGrp="1" noChangeArrowheads="1"/>
          </p:cNvSpPr>
          <p:nvPr>
            <p:ph idx="1"/>
          </p:nvPr>
        </p:nvSpPr>
        <p:spPr/>
        <p:txBody>
          <a:bodyPr/>
          <a:lstStyle/>
          <a:p>
            <a:pPr marL="0" indent="0" algn="just">
              <a:buNone/>
            </a:pPr>
            <a:r>
              <a:rPr lang="fr-CA" altLang="fr-FR" dirty="0" smtClean="0"/>
              <a:t>Amener l’élève à faire son choix!</a:t>
            </a:r>
          </a:p>
          <a:p>
            <a:pPr marL="609600" indent="-609600" algn="just">
              <a:buFontTx/>
              <a:buAutoNum type="arabicPeriod"/>
            </a:pPr>
            <a:r>
              <a:rPr lang="fr-CA" altLang="fr-FR" dirty="0" smtClean="0"/>
              <a:t>Respecter la gestion de classe de l’enseignant.</a:t>
            </a:r>
          </a:p>
          <a:p>
            <a:pPr marL="609600" indent="-609600" algn="just">
              <a:buFontTx/>
              <a:buAutoNum type="arabicPeriod"/>
            </a:pPr>
            <a:r>
              <a:rPr lang="fr-CA" altLang="fr-FR" dirty="0" smtClean="0"/>
              <a:t>Respecter l’entente signée avec l’enseignant (étape 4 de la procédure en cascade).</a:t>
            </a:r>
          </a:p>
          <a:p>
            <a:pPr marL="609600" indent="-609600" algn="just">
              <a:buFontTx/>
              <a:buAutoNum type="arabicPeriod"/>
            </a:pPr>
            <a:r>
              <a:rPr lang="fr-CA" altLang="fr-FR" dirty="0" smtClean="0"/>
              <a:t>Respecter l’entente prise avec la direction.</a:t>
            </a:r>
          </a:p>
        </p:txBody>
      </p:sp>
      <p:pic>
        <p:nvPicPr>
          <p:cNvPr id="57348" name="Picture 4" descr="MPj043111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0469" y="4183855"/>
            <a:ext cx="1597025"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626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chemeClr val="accent1"/>
                </a:solidFill>
              </a:rPr>
              <a:t>INTERVENTION</a:t>
            </a:r>
            <a:br>
              <a:rPr lang="fr-CA" b="1" dirty="0" smtClean="0">
                <a:solidFill>
                  <a:schemeClr val="accent1"/>
                </a:solidFill>
              </a:rPr>
            </a:br>
            <a:r>
              <a:rPr lang="fr-CA" b="1" dirty="0" smtClean="0">
                <a:solidFill>
                  <a:schemeClr val="accent1"/>
                </a:solidFill>
              </a:rPr>
              <a:t>EN CASCADE</a:t>
            </a:r>
            <a:endParaRPr lang="fr-CA" b="1" dirty="0">
              <a:solidFill>
                <a:schemeClr val="accent1"/>
              </a:solidFill>
            </a:endParaRPr>
          </a:p>
        </p:txBody>
      </p:sp>
      <p:pic>
        <p:nvPicPr>
          <p:cNvPr id="4" name="Espace réservé du contenu 3"/>
          <p:cNvPicPr>
            <a:picLocks noGrp="1"/>
          </p:cNvPicPr>
          <p:nvPr>
            <p:ph idx="1"/>
          </p:nvPr>
        </p:nvPicPr>
        <p:blipFill rotWithShape="1">
          <a:blip r:embed="rId2"/>
          <a:srcRect l="31279" t="7720" r="31837" b="6394"/>
          <a:stretch/>
        </p:blipFill>
        <p:spPr bwMode="auto">
          <a:xfrm>
            <a:off x="4127863" y="466343"/>
            <a:ext cx="5199017" cy="63916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7962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chemeClr val="accent1"/>
                </a:solidFill>
              </a:rPr>
              <a:t>CARNET D’EMPLOYABILITÉ</a:t>
            </a:r>
            <a:endParaRPr lang="fr-CA" b="1" dirty="0">
              <a:solidFill>
                <a:schemeClr val="accent1"/>
              </a:solidFill>
            </a:endParaRPr>
          </a:p>
        </p:txBody>
      </p:sp>
      <p:pic>
        <p:nvPicPr>
          <p:cNvPr id="4" name="Espace réservé du contenu 3"/>
          <p:cNvPicPr>
            <a:picLocks noGrp="1"/>
          </p:cNvPicPr>
          <p:nvPr>
            <p:ph idx="1"/>
          </p:nvPr>
        </p:nvPicPr>
        <p:blipFill rotWithShape="1">
          <a:blip r:embed="rId2"/>
          <a:srcRect l="28860" t="2269" r="29184" b="8647"/>
          <a:stretch/>
        </p:blipFill>
        <p:spPr bwMode="auto">
          <a:xfrm>
            <a:off x="5979284" y="584019"/>
            <a:ext cx="4929507" cy="60780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4700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chemeClr val="accent1"/>
                </a:solidFill>
              </a:rPr>
              <a:t>FIRME ZILOJ: Tests psychométriques</a:t>
            </a:r>
            <a:endParaRPr lang="fr-CA" b="1" dirty="0">
              <a:solidFill>
                <a:schemeClr val="accent1"/>
              </a:solidFill>
            </a:endParaRPr>
          </a:p>
        </p:txBody>
      </p:sp>
      <p:pic>
        <p:nvPicPr>
          <p:cNvPr id="6" name="Espace réservé du contenu 5"/>
          <p:cNvPicPr>
            <a:picLocks noGrp="1"/>
          </p:cNvPicPr>
          <p:nvPr>
            <p:ph idx="1"/>
          </p:nvPr>
        </p:nvPicPr>
        <p:blipFill rotWithShape="1">
          <a:blip r:embed="rId2"/>
          <a:srcRect t="14824" r="1701" b="8008"/>
          <a:stretch/>
        </p:blipFill>
        <p:spPr bwMode="auto">
          <a:xfrm>
            <a:off x="442175" y="1541418"/>
            <a:ext cx="6259071" cy="3135086"/>
          </a:xfrm>
          <a:prstGeom prst="rect">
            <a:avLst/>
          </a:prstGeom>
          <a:ln>
            <a:noFill/>
          </a:ln>
          <a:extLst>
            <a:ext uri="{53640926-AAD7-44D8-BBD7-CCE9431645EC}">
              <a14:shadowObscured xmlns:a14="http://schemas.microsoft.com/office/drawing/2010/main"/>
            </a:ext>
          </a:extLst>
        </p:spPr>
      </p:pic>
      <p:pic>
        <p:nvPicPr>
          <p:cNvPr id="7" name="Image 6"/>
          <p:cNvPicPr/>
          <p:nvPr/>
        </p:nvPicPr>
        <p:blipFill rotWithShape="1">
          <a:blip r:embed="rId3"/>
          <a:srcRect l="16670" t="22932" r="17816" b="9532"/>
          <a:stretch/>
        </p:blipFill>
        <p:spPr bwMode="auto">
          <a:xfrm>
            <a:off x="6102604" y="2903531"/>
            <a:ext cx="5404830" cy="33889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28764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chemeClr val="accent1"/>
                </a:solidFill>
              </a:rPr>
              <a:t>FIRME ZILOJ: Modes d’apprentissage A-B-C-D-K</a:t>
            </a:r>
            <a:endParaRPr lang="fr-CA" b="1" dirty="0">
              <a:solidFill>
                <a:schemeClr val="accent1"/>
              </a:solidFill>
            </a:endParaRPr>
          </a:p>
        </p:txBody>
      </p:sp>
      <p:pic>
        <p:nvPicPr>
          <p:cNvPr id="4" name="Espace réservé du contenu 3"/>
          <p:cNvPicPr>
            <a:picLocks noGrp="1"/>
          </p:cNvPicPr>
          <p:nvPr>
            <p:ph idx="1"/>
          </p:nvPr>
        </p:nvPicPr>
        <p:blipFill rotWithShape="1">
          <a:blip r:embed="rId2"/>
          <a:srcRect l="5173" t="18398" r="28449" b="4938"/>
          <a:stretch/>
        </p:blipFill>
        <p:spPr bwMode="auto">
          <a:xfrm>
            <a:off x="138128" y="1498419"/>
            <a:ext cx="6138788" cy="3986213"/>
          </a:xfrm>
          <a:prstGeom prst="rect">
            <a:avLst/>
          </a:prstGeom>
          <a:ln>
            <a:noFill/>
          </a:ln>
          <a:extLst>
            <a:ext uri="{53640926-AAD7-44D8-BBD7-CCE9431645EC}">
              <a14:shadowObscured xmlns:a14="http://schemas.microsoft.com/office/drawing/2010/main"/>
            </a:ext>
          </a:extLst>
        </p:spPr>
      </p:pic>
      <p:pic>
        <p:nvPicPr>
          <p:cNvPr id="5" name="Image 4"/>
          <p:cNvPicPr>
            <a:picLocks noChangeAspect="1"/>
          </p:cNvPicPr>
          <p:nvPr/>
        </p:nvPicPr>
        <p:blipFill>
          <a:blip r:embed="rId3"/>
          <a:stretch>
            <a:fillRect/>
          </a:stretch>
        </p:blipFill>
        <p:spPr>
          <a:xfrm>
            <a:off x="6375912" y="2870870"/>
            <a:ext cx="5816088" cy="3987130"/>
          </a:xfrm>
          <a:prstGeom prst="rect">
            <a:avLst/>
          </a:prstGeom>
        </p:spPr>
      </p:pic>
    </p:spTree>
    <p:extLst>
      <p:ext uri="{BB962C8B-B14F-4D97-AF65-F5344CB8AC3E}">
        <p14:creationId xmlns:p14="http://schemas.microsoft.com/office/powerpoint/2010/main" val="7562736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chemeClr val="accent1"/>
                </a:solidFill>
              </a:rPr>
              <a:t>FORMATIONS AUX ENSEIGNANTS</a:t>
            </a:r>
            <a:endParaRPr lang="fr-CA" b="1" dirty="0">
              <a:solidFill>
                <a:schemeClr val="accent1"/>
              </a:solidFill>
            </a:endParaRPr>
          </a:p>
        </p:txBody>
      </p:sp>
      <p:sp>
        <p:nvSpPr>
          <p:cNvPr id="3" name="Espace réservé du contenu 2"/>
          <p:cNvSpPr>
            <a:spLocks noGrp="1"/>
          </p:cNvSpPr>
          <p:nvPr>
            <p:ph idx="1"/>
          </p:nvPr>
        </p:nvSpPr>
        <p:spPr/>
        <p:txBody>
          <a:bodyPr/>
          <a:lstStyle/>
          <a:p>
            <a:r>
              <a:rPr lang="fr-CA" dirty="0" smtClean="0"/>
              <a:t>S’assurer de la réussite de nos élèves par la formation des enseignants</a:t>
            </a:r>
          </a:p>
          <a:p>
            <a:r>
              <a:rPr lang="fr-CA" dirty="0" smtClean="0"/>
              <a:t>Gestion de classe et tutorat</a:t>
            </a:r>
          </a:p>
          <a:p>
            <a:r>
              <a:rPr lang="fr-CA" dirty="0" smtClean="0"/>
              <a:t>Gestion des cas difficiles en classe – santé mentale</a:t>
            </a:r>
          </a:p>
          <a:p>
            <a:r>
              <a:rPr lang="fr-CA" dirty="0" smtClean="0"/>
              <a:t>Intervention et toxico</a:t>
            </a:r>
          </a:p>
          <a:p>
            <a:endParaRPr lang="fr-CA" dirty="0"/>
          </a:p>
        </p:txBody>
      </p:sp>
      <p:pic>
        <p:nvPicPr>
          <p:cNvPr id="4" name="Image 3"/>
          <p:cNvPicPr>
            <a:picLocks noChangeAspect="1"/>
          </p:cNvPicPr>
          <p:nvPr/>
        </p:nvPicPr>
        <p:blipFill>
          <a:blip r:embed="rId2"/>
          <a:stretch>
            <a:fillRect/>
          </a:stretch>
        </p:blipFill>
        <p:spPr>
          <a:xfrm>
            <a:off x="9072473" y="4183855"/>
            <a:ext cx="2694666" cy="2206943"/>
          </a:xfrm>
          <a:prstGeom prst="rect">
            <a:avLst/>
          </a:prstGeom>
        </p:spPr>
      </p:pic>
      <p:pic>
        <p:nvPicPr>
          <p:cNvPr id="5" name="Image 4"/>
          <p:cNvPicPr/>
          <p:nvPr/>
        </p:nvPicPr>
        <p:blipFill rotWithShape="1">
          <a:blip r:embed="rId3"/>
          <a:srcRect l="45689" t="22487" b="6975"/>
          <a:stretch/>
        </p:blipFill>
        <p:spPr bwMode="auto">
          <a:xfrm>
            <a:off x="5769202" y="4363745"/>
            <a:ext cx="2978785" cy="2175510"/>
          </a:xfrm>
          <a:prstGeom prst="rect">
            <a:avLst/>
          </a:prstGeom>
          <a:ln>
            <a:noFill/>
          </a:ln>
          <a:extLst>
            <a:ext uri="{53640926-AAD7-44D8-BBD7-CCE9431645EC}">
              <a14:shadowObscured xmlns:a14="http://schemas.microsoft.com/office/drawing/2010/main"/>
            </a:ext>
          </a:extLst>
        </p:spPr>
      </p:pic>
      <p:pic>
        <p:nvPicPr>
          <p:cNvPr id="6" name="Image 5"/>
          <p:cNvPicPr/>
          <p:nvPr/>
        </p:nvPicPr>
        <p:blipFill rotWithShape="1">
          <a:blip r:embed="rId4"/>
          <a:srcRect l="46839" t="21465" b="8004"/>
          <a:stretch/>
        </p:blipFill>
        <p:spPr bwMode="auto">
          <a:xfrm>
            <a:off x="209731" y="4682490"/>
            <a:ext cx="2915920" cy="2175510"/>
          </a:xfrm>
          <a:prstGeom prst="rect">
            <a:avLst/>
          </a:prstGeom>
          <a:ln>
            <a:noFill/>
          </a:ln>
          <a:extLst>
            <a:ext uri="{53640926-AAD7-44D8-BBD7-CCE9431645EC}">
              <a14:shadowObscured xmlns:a14="http://schemas.microsoft.com/office/drawing/2010/main"/>
            </a:ext>
          </a:extLst>
        </p:spPr>
      </p:pic>
      <p:pic>
        <p:nvPicPr>
          <p:cNvPr id="7" name="Image 6"/>
          <p:cNvPicPr/>
          <p:nvPr/>
        </p:nvPicPr>
        <p:blipFill rotWithShape="1">
          <a:blip r:embed="rId5"/>
          <a:srcRect l="46839" t="24531" b="6981"/>
          <a:stretch/>
        </p:blipFill>
        <p:spPr bwMode="auto">
          <a:xfrm>
            <a:off x="2738120" y="4320197"/>
            <a:ext cx="2915920" cy="21120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5104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chemeClr val="accent1"/>
                </a:solidFill>
              </a:rPr>
              <a:t>PROGRAMME GAGNANT/GAGNANT</a:t>
            </a:r>
            <a:endParaRPr lang="fr-CA" b="1" dirty="0">
              <a:solidFill>
                <a:schemeClr val="accent1"/>
              </a:solidFill>
            </a:endParaRPr>
          </a:p>
        </p:txBody>
      </p:sp>
      <p:sp>
        <p:nvSpPr>
          <p:cNvPr id="3" name="Espace réservé du contenu 2"/>
          <p:cNvSpPr>
            <a:spLocks noGrp="1"/>
          </p:cNvSpPr>
          <p:nvPr>
            <p:ph idx="1"/>
          </p:nvPr>
        </p:nvSpPr>
        <p:spPr>
          <a:xfrm>
            <a:off x="0" y="1828456"/>
            <a:ext cx="12192000" cy="5029543"/>
          </a:xfrm>
        </p:spPr>
        <p:txBody>
          <a:bodyPr>
            <a:normAutofit/>
          </a:bodyPr>
          <a:lstStyle/>
          <a:p>
            <a:pPr marL="0" indent="0">
              <a:buNone/>
            </a:pPr>
            <a:r>
              <a:rPr lang="fr-CA" b="1" dirty="0" smtClean="0">
                <a:latin typeface="Calibri Light" panose="020F0302020204030204" pitchFamily="34" charset="0"/>
                <a:cs typeface="Calibri Light" panose="020F0302020204030204" pitchFamily="34" charset="0"/>
              </a:rPr>
              <a:t>VALEURS ET FONDEMENTS DU PROGRAMME</a:t>
            </a:r>
          </a:p>
          <a:p>
            <a:pPr marL="0" indent="0">
              <a:buNone/>
            </a:pPr>
            <a:endParaRPr lang="fr-CA" sz="800" dirty="0" smtClean="0">
              <a:latin typeface="Calibri Light" panose="020F0302020204030204" pitchFamily="34" charset="0"/>
              <a:cs typeface="Calibri Light" panose="020F0302020204030204" pitchFamily="34" charset="0"/>
            </a:endParaRPr>
          </a:p>
          <a:p>
            <a:pPr lvl="1"/>
            <a:r>
              <a:rPr lang="fr-CA" dirty="0" smtClean="0">
                <a:latin typeface="Calibri Light" panose="020F0302020204030204" pitchFamily="34" charset="0"/>
                <a:cs typeface="Calibri Light" panose="020F0302020204030204" pitchFamily="34" charset="0"/>
              </a:rPr>
              <a:t>ENTRAIDE, IMPLICATION, SOLIDARITÉ, ÉDUCATION, RECONNAISSANCE</a:t>
            </a:r>
          </a:p>
          <a:p>
            <a:pPr marL="457200" lvl="1" indent="0">
              <a:buNone/>
            </a:pPr>
            <a:r>
              <a:rPr lang="fr-CA" dirty="0" smtClean="0">
                <a:latin typeface="Calibri Light" panose="020F0302020204030204" pitchFamily="34" charset="0"/>
                <a:cs typeface="Calibri Light" panose="020F0302020204030204" pitchFamily="34" charset="0"/>
              </a:rPr>
              <a:t>Le programme Gagnant-gagnant s’inscrit dans les orientations et les objectifs des centre en lien avec les besoins des élèves, les enjeux liés à leur réussite ainsi que les caractéristiques et les attentes du milieu. La force du programme réside dans les actions déployées directement auprès des élèves.</a:t>
            </a:r>
          </a:p>
          <a:p>
            <a:pPr lvl="1"/>
            <a:endParaRPr lang="fr-CA" dirty="0" smtClean="0">
              <a:latin typeface="Calibri Light" panose="020F0302020204030204" pitchFamily="34" charset="0"/>
              <a:cs typeface="Calibri Light" panose="020F0302020204030204" pitchFamily="34" charset="0"/>
            </a:endParaRPr>
          </a:p>
          <a:p>
            <a:pPr lvl="1"/>
            <a:r>
              <a:rPr lang="fr-CA" dirty="0" smtClean="0">
                <a:latin typeface="Calibri Light" panose="020F0302020204030204" pitchFamily="34" charset="0"/>
                <a:cs typeface="Calibri Light" panose="020F0302020204030204" pitchFamily="34" charset="0"/>
              </a:rPr>
              <a:t>MISSION</a:t>
            </a:r>
          </a:p>
          <a:p>
            <a:pPr marL="457200" lvl="1" indent="0">
              <a:buNone/>
            </a:pPr>
            <a:r>
              <a:rPr lang="fr-CA" dirty="0" smtClean="0">
                <a:latin typeface="Calibri Light" panose="020F0302020204030204" pitchFamily="34" charset="0"/>
                <a:cs typeface="Calibri Light" panose="020F0302020204030204" pitchFamily="34" charset="0"/>
              </a:rPr>
              <a:t>La mission du programme vise à apporter un soutien ponctuel à l’élève qui vit une période de crise financière ou de difficultés personnelles et à l’encourager à poursuivre ses études jusqu’à l’obtention de son diplôme.</a:t>
            </a:r>
          </a:p>
          <a:p>
            <a:pPr lvl="1"/>
            <a:endParaRPr lang="fr-CA" dirty="0" smtClean="0">
              <a:latin typeface="Calibri Light" panose="020F0302020204030204" pitchFamily="34" charset="0"/>
              <a:cs typeface="Calibri Light" panose="020F0302020204030204" pitchFamily="34" charset="0"/>
            </a:endParaRPr>
          </a:p>
          <a:p>
            <a:pPr lvl="1"/>
            <a:r>
              <a:rPr lang="fr-CA" dirty="0" smtClean="0">
                <a:latin typeface="Calibri Light" panose="020F0302020204030204" pitchFamily="34" charset="0"/>
                <a:cs typeface="Calibri Light" panose="020F0302020204030204" pitchFamily="34" charset="0"/>
              </a:rPr>
              <a:t>OBJECTIF</a:t>
            </a:r>
          </a:p>
          <a:p>
            <a:pPr lvl="2">
              <a:buFont typeface="Wingdings" panose="05000000000000000000" pitchFamily="2" charset="2"/>
              <a:buChar char="ü"/>
            </a:pPr>
            <a:r>
              <a:rPr lang="fr-CA" dirty="0" smtClean="0">
                <a:latin typeface="Calibri Light" panose="020F0302020204030204" pitchFamily="34" charset="0"/>
                <a:cs typeface="Calibri Light" panose="020F0302020204030204" pitchFamily="34" charset="0"/>
              </a:rPr>
              <a:t>Susciter et maintenir la persévérance scolaire;</a:t>
            </a:r>
          </a:p>
          <a:p>
            <a:pPr lvl="2">
              <a:buFont typeface="Wingdings" panose="05000000000000000000" pitchFamily="2" charset="2"/>
              <a:buChar char="ü"/>
            </a:pPr>
            <a:r>
              <a:rPr lang="fr-CA" dirty="0" smtClean="0">
                <a:latin typeface="Calibri Light" panose="020F0302020204030204" pitchFamily="34" charset="0"/>
                <a:cs typeface="Calibri Light" panose="020F0302020204030204" pitchFamily="34" charset="0"/>
              </a:rPr>
              <a:t>Favoriser l’éducation à l’action communautaire;</a:t>
            </a:r>
          </a:p>
          <a:p>
            <a:pPr lvl="2">
              <a:buFont typeface="Wingdings" panose="05000000000000000000" pitchFamily="2" charset="2"/>
              <a:buChar char="ü"/>
            </a:pPr>
            <a:r>
              <a:rPr lang="fr-CA" dirty="0" smtClean="0">
                <a:latin typeface="Calibri Light" panose="020F0302020204030204" pitchFamily="34" charset="0"/>
                <a:cs typeface="Calibri Light" panose="020F0302020204030204" pitchFamily="34" charset="0"/>
              </a:rPr>
              <a:t>Reconnaitre les efforts de persévérance et de réussite.</a:t>
            </a:r>
            <a:endParaRPr lang="fr-CA" dirty="0">
              <a:latin typeface="Calibri Light" panose="020F0302020204030204" pitchFamily="34" charset="0"/>
              <a:cs typeface="Calibri Light" panose="020F0302020204030204" pitchFamily="34" charset="0"/>
            </a:endParaRPr>
          </a:p>
          <a:p>
            <a:endParaRPr lang="fr-CA" dirty="0" smtClean="0"/>
          </a:p>
          <a:p>
            <a:endParaRPr lang="fr-CA" dirty="0"/>
          </a:p>
          <a:p>
            <a:endParaRPr lang="fr-CA" dirty="0" smtClean="0"/>
          </a:p>
          <a:p>
            <a:pPr marL="0" indent="0">
              <a:buNone/>
            </a:pPr>
            <a:endParaRPr lang="fr-CA" dirty="0"/>
          </a:p>
        </p:txBody>
      </p:sp>
      <p:sp>
        <p:nvSpPr>
          <p:cNvPr id="4" name="AutoShape 2" descr="Résultats de recherche d'images pour « logo programme gagnant-gagnant »"/>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4" descr="Résultats de recherche d'images pour « logo programme gagnant-gagnant »"/>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689" y="606857"/>
            <a:ext cx="1073087" cy="1137373"/>
          </a:xfrm>
          <a:prstGeom prst="rect">
            <a:avLst/>
          </a:prstGeom>
        </p:spPr>
      </p:pic>
    </p:spTree>
    <p:extLst>
      <p:ext uri="{BB962C8B-B14F-4D97-AF65-F5344CB8AC3E}">
        <p14:creationId xmlns:p14="http://schemas.microsoft.com/office/powerpoint/2010/main" val="4093325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solidFill>
                  <a:schemeClr val="accent1"/>
                </a:solidFill>
              </a:rPr>
              <a:t>PROGRAMME GAGNANT/GAGNANT</a:t>
            </a:r>
            <a:endParaRPr lang="fr-CA" dirty="0"/>
          </a:p>
        </p:txBody>
      </p:sp>
      <p:sp>
        <p:nvSpPr>
          <p:cNvPr id="3" name="Espace réservé du contenu 2"/>
          <p:cNvSpPr>
            <a:spLocks noGrp="1"/>
          </p:cNvSpPr>
          <p:nvPr>
            <p:ph idx="1"/>
          </p:nvPr>
        </p:nvSpPr>
        <p:spPr>
          <a:xfrm>
            <a:off x="10160" y="1828456"/>
            <a:ext cx="12181840" cy="5029544"/>
          </a:xfrm>
        </p:spPr>
        <p:txBody>
          <a:bodyPr>
            <a:normAutofit/>
          </a:bodyPr>
          <a:lstStyle/>
          <a:p>
            <a:pPr marL="0" indent="0">
              <a:buNone/>
            </a:pPr>
            <a:r>
              <a:rPr lang="fr-CA" sz="2000" b="1" dirty="0" smtClean="0"/>
              <a:t>VOLETS DU PROGRAMME</a:t>
            </a:r>
          </a:p>
          <a:p>
            <a:r>
              <a:rPr lang="fr-CA" sz="2000" b="1" dirty="0" smtClean="0"/>
              <a:t>Volet I : prioritaire au programme</a:t>
            </a:r>
          </a:p>
          <a:p>
            <a:pPr marL="0" indent="0">
              <a:buNone/>
            </a:pPr>
            <a:r>
              <a:rPr lang="fr-CA" sz="2000" b="1" dirty="0" smtClean="0"/>
              <a:t>AIDE PONCTUELLE FINANCIÈRE OU PERSONNELLE</a:t>
            </a:r>
          </a:p>
          <a:p>
            <a:pPr marL="0" indent="0">
              <a:buNone/>
            </a:pPr>
            <a:r>
              <a:rPr lang="fr-CA" sz="2000" dirty="0" smtClean="0"/>
              <a:t>L’aide ponctuelle financière vise à soutenir à court terme l’élève confronté à des impasses financières ou des difficultés personnelles qui mettent sa réussite scolaire en péril. Un coup de pouce sous forme de cartes d’achats donnant accès à des services (essence, épicerie, médicaments, vêtements, etc.) associés aux besoins manifestés selon la situation problématique que vit l’élève.</a:t>
            </a:r>
          </a:p>
          <a:p>
            <a:r>
              <a:rPr lang="fr-CA" sz="2000" b="1" dirty="0" smtClean="0"/>
              <a:t>Volet II : pour aller plus loin</a:t>
            </a:r>
          </a:p>
          <a:p>
            <a:pPr marL="0" indent="0">
              <a:buNone/>
            </a:pPr>
            <a:r>
              <a:rPr lang="fr-CA" sz="2000" b="1" dirty="0" smtClean="0"/>
              <a:t>BOURSE DE RECONNAISSANCE À LA PERSÉVÉRANCE</a:t>
            </a:r>
          </a:p>
          <a:p>
            <a:pPr marL="0" indent="0">
              <a:buNone/>
            </a:pPr>
            <a:r>
              <a:rPr lang="fr-CA" sz="2000" dirty="0" smtClean="0"/>
              <a:t>Des bourses sont remises aux élèves qui auront su démontrer de l’engagement, de la détermination et de la persévérance malgré les difficultés rencontrées tout au long de leur formation. Ils sont de véritables modèles de réussite et méritent une reconnaissance qui s’inscrit comme un renforcement positif pour leur projet professionnel.</a:t>
            </a:r>
            <a:endParaRPr lang="fr-CA" sz="20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689" y="606857"/>
            <a:ext cx="1073087" cy="1137373"/>
          </a:xfrm>
          <a:prstGeom prst="rect">
            <a:avLst/>
          </a:prstGeom>
        </p:spPr>
      </p:pic>
    </p:spTree>
    <p:extLst>
      <p:ext uri="{BB962C8B-B14F-4D97-AF65-F5344CB8AC3E}">
        <p14:creationId xmlns:p14="http://schemas.microsoft.com/office/powerpoint/2010/main" val="38779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p:cNvSpPr>
            <a:spLocks noGrp="1"/>
          </p:cNvSpPr>
          <p:nvPr>
            <p:ph type="title"/>
          </p:nvPr>
        </p:nvSpPr>
        <p:spPr/>
        <p:txBody>
          <a:bodyPr rtlCol="0"/>
          <a:lstStyle/>
          <a:p>
            <a:pPr rtl="0"/>
            <a:r>
              <a:rPr lang="fr-FR" b="1" dirty="0" smtClean="0">
                <a:solidFill>
                  <a:schemeClr val="accent1"/>
                </a:solidFill>
              </a:rPr>
              <a:t>DÉROULEMENT</a:t>
            </a:r>
            <a:endParaRPr lang="fr-FR" b="1" dirty="0">
              <a:solidFill>
                <a:schemeClr val="accent1"/>
              </a:solidFill>
            </a:endParaRPr>
          </a:p>
        </p:txBody>
      </p:sp>
      <p:sp>
        <p:nvSpPr>
          <p:cNvPr id="14" name="Espace réservé du contenu 2"/>
          <p:cNvSpPr>
            <a:spLocks noGrp="1"/>
          </p:cNvSpPr>
          <p:nvPr>
            <p:ph idx="1"/>
          </p:nvPr>
        </p:nvSpPr>
        <p:spPr/>
        <p:txBody>
          <a:bodyPr rtlCol="0">
            <a:normAutofit fontScale="77500" lnSpcReduction="20000"/>
          </a:bodyPr>
          <a:lstStyle/>
          <a:p>
            <a:pPr rtl="0"/>
            <a:r>
              <a:rPr lang="fr-FR" dirty="0" smtClean="0"/>
              <a:t>Présentation du CFP</a:t>
            </a:r>
          </a:p>
          <a:p>
            <a:pPr rtl="0"/>
            <a:r>
              <a:rPr lang="fr-FR" dirty="0" smtClean="0"/>
              <a:t>Équipe de professionnelles - professionnels</a:t>
            </a:r>
          </a:p>
          <a:p>
            <a:pPr rtl="0"/>
            <a:r>
              <a:rPr lang="fr-FR" dirty="0" smtClean="0"/>
              <a:t>Organisation des services professionnels/Comités</a:t>
            </a:r>
          </a:p>
          <a:p>
            <a:pPr rtl="0"/>
            <a:r>
              <a:rPr lang="fr-FR" dirty="0" smtClean="0"/>
              <a:t>Encadrement de l’élève</a:t>
            </a:r>
          </a:p>
          <a:p>
            <a:r>
              <a:rPr lang="fr-CA" dirty="0"/>
              <a:t>Philosophie d’intervention: informer, déstabiliser, </a:t>
            </a:r>
            <a:r>
              <a:rPr lang="fr-CA"/>
              <a:t>faire </a:t>
            </a:r>
            <a:r>
              <a:rPr lang="fr-CA" smtClean="0"/>
              <a:t>un </a:t>
            </a:r>
            <a:r>
              <a:rPr lang="fr-CA" dirty="0"/>
              <a:t>choix!</a:t>
            </a:r>
          </a:p>
          <a:p>
            <a:pPr rtl="0"/>
            <a:r>
              <a:rPr lang="fr-FR" dirty="0" smtClean="0"/>
              <a:t>Firme </a:t>
            </a:r>
            <a:r>
              <a:rPr lang="fr-FR" dirty="0" err="1" smtClean="0"/>
              <a:t>Ziloj</a:t>
            </a:r>
            <a:endParaRPr lang="fr-FR" dirty="0" smtClean="0"/>
          </a:p>
          <a:p>
            <a:pPr rtl="0"/>
            <a:r>
              <a:rPr lang="fr-FR" dirty="0" smtClean="0"/>
              <a:t>Formations du personnel enseignant</a:t>
            </a:r>
          </a:p>
          <a:p>
            <a:pPr rtl="0"/>
            <a:r>
              <a:rPr lang="fr-FR" dirty="0" smtClean="0"/>
              <a:t>Gagnant-gagnant</a:t>
            </a:r>
          </a:p>
          <a:p>
            <a:pPr rtl="0"/>
            <a:r>
              <a:rPr lang="fr-FR" dirty="0" smtClean="0"/>
              <a:t>Exemples de cas types</a:t>
            </a:r>
          </a:p>
          <a:p>
            <a:pPr rtl="0"/>
            <a:r>
              <a:rPr lang="fr-FR" dirty="0" smtClean="0"/>
              <a:t>Période de questions</a:t>
            </a:r>
          </a:p>
          <a:p>
            <a:pPr rtl="0"/>
            <a:endParaRPr lang="fr-FR"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fr-CA" altLang="fr-FR" dirty="0"/>
              <a:t>        </a:t>
            </a:r>
            <a:r>
              <a:rPr lang="fr-CA" altLang="fr-FR" b="1" dirty="0">
                <a:solidFill>
                  <a:schemeClr val="accent1"/>
                </a:solidFill>
              </a:rPr>
              <a:t>CAS RÉELS</a:t>
            </a:r>
          </a:p>
        </p:txBody>
      </p:sp>
      <p:sp>
        <p:nvSpPr>
          <p:cNvPr id="111619" name="Rectangle 3"/>
          <p:cNvSpPr>
            <a:spLocks noGrp="1" noChangeArrowheads="1"/>
          </p:cNvSpPr>
          <p:nvPr>
            <p:ph type="body" idx="1"/>
          </p:nvPr>
        </p:nvSpPr>
        <p:spPr>
          <a:xfrm>
            <a:off x="1058091" y="1828457"/>
            <a:ext cx="9850701" cy="4348506"/>
          </a:xfrm>
        </p:spPr>
        <p:txBody>
          <a:bodyPr/>
          <a:lstStyle/>
          <a:p>
            <a:pPr>
              <a:buFont typeface="Wingdings" panose="05000000000000000000" pitchFamily="2" charset="2"/>
              <a:buNone/>
            </a:pPr>
            <a:r>
              <a:rPr lang="fr-FR" altLang="fr-FR" dirty="0" smtClean="0"/>
              <a:t>Étude de cas</a:t>
            </a:r>
            <a:endParaRPr lang="fr-FR" altLang="fr-FR" dirty="0"/>
          </a:p>
        </p:txBody>
      </p:sp>
      <p:pic>
        <p:nvPicPr>
          <p:cNvPr id="111624" name="Picture 8" descr="MPj03089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3716339"/>
            <a:ext cx="3024187" cy="1997075"/>
          </a:xfrm>
          <a:prstGeom prst="rect">
            <a:avLst/>
          </a:prstGeom>
          <a:noFill/>
          <a:extLst>
            <a:ext uri="{909E8E84-426E-40DD-AFC4-6F175D3DCCD1}">
              <a14:hiddenFill xmlns:a14="http://schemas.microsoft.com/office/drawing/2010/main">
                <a:solidFill>
                  <a:srgbClr val="FFFFFF"/>
                </a:solidFill>
              </a14:hiddenFill>
            </a:ext>
          </a:extLst>
        </p:spPr>
      </p:pic>
      <p:pic>
        <p:nvPicPr>
          <p:cNvPr id="111625" name="Picture 9" descr="MPj030890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4076700"/>
            <a:ext cx="3657600" cy="2414588"/>
          </a:xfrm>
          <a:prstGeom prst="rect">
            <a:avLst/>
          </a:prstGeom>
          <a:noFill/>
          <a:extLst>
            <a:ext uri="{909E8E84-426E-40DD-AFC4-6F175D3DCCD1}">
              <a14:hiddenFill xmlns:a14="http://schemas.microsoft.com/office/drawing/2010/main">
                <a:solidFill>
                  <a:srgbClr val="FFFFFF"/>
                </a:solidFill>
              </a14:hiddenFill>
            </a:ext>
          </a:extLst>
        </p:spPr>
      </p:pic>
      <p:pic>
        <p:nvPicPr>
          <p:cNvPr id="111628" name="Picture 12" descr="MPj042232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8438" y="2492375"/>
            <a:ext cx="1592262" cy="2387600"/>
          </a:xfrm>
          <a:prstGeom prst="rect">
            <a:avLst/>
          </a:prstGeom>
          <a:noFill/>
          <a:extLst>
            <a:ext uri="{909E8E84-426E-40DD-AFC4-6F175D3DCCD1}">
              <a14:hiddenFill xmlns:a14="http://schemas.microsoft.com/office/drawing/2010/main">
                <a:solidFill>
                  <a:srgbClr val="FFFFFF"/>
                </a:solidFill>
              </a14:hiddenFill>
            </a:ext>
          </a:extLst>
        </p:spPr>
      </p:pic>
      <p:pic>
        <p:nvPicPr>
          <p:cNvPr id="111631" name="Picture 15" descr="MCj0299083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3099" y="1844674"/>
            <a:ext cx="1863725" cy="2232025"/>
          </a:xfrm>
          <a:prstGeom prst="rect">
            <a:avLst/>
          </a:prstGeom>
          <a:noFill/>
          <a:extLst>
            <a:ext uri="{909E8E84-426E-40DD-AFC4-6F175D3DCCD1}">
              <a14:hiddenFill xmlns:a14="http://schemas.microsoft.com/office/drawing/2010/main">
                <a:solidFill>
                  <a:srgbClr val="FFFFFF"/>
                </a:solidFill>
              </a14:hiddenFill>
            </a:ext>
          </a:extLst>
        </p:spPr>
      </p:pic>
      <p:pic>
        <p:nvPicPr>
          <p:cNvPr id="111632" name="Picture 16" descr="MPj0426523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1450" y="2349500"/>
            <a:ext cx="1163638" cy="1163638"/>
          </a:xfrm>
          <a:prstGeom prst="rect">
            <a:avLst/>
          </a:prstGeom>
          <a:noFill/>
          <a:extLst>
            <a:ext uri="{909E8E84-426E-40DD-AFC4-6F175D3DCCD1}">
              <a14:hiddenFill xmlns:a14="http://schemas.microsoft.com/office/drawing/2010/main">
                <a:solidFill>
                  <a:srgbClr val="FFFFFF"/>
                </a:solidFill>
              </a14:hiddenFill>
            </a:ext>
          </a:extLst>
        </p:spPr>
      </p:pic>
      <p:pic>
        <p:nvPicPr>
          <p:cNvPr id="111633" name="Picture 17" descr="MCj0425772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7939" y="961681"/>
            <a:ext cx="1543050" cy="194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2201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fr-CA" dirty="0" smtClean="0"/>
              <a:t>EXEMPLE - CAS 1: TOXICOMANIE</a:t>
            </a:r>
            <a:endParaRPr lang="fr-FR" dirty="0" smtClean="0"/>
          </a:p>
        </p:txBody>
      </p:sp>
      <p:sp>
        <p:nvSpPr>
          <p:cNvPr id="64515" name="Rectangle 3"/>
          <p:cNvSpPr>
            <a:spLocks noGrp="1" noChangeArrowheads="1"/>
          </p:cNvSpPr>
          <p:nvPr>
            <p:ph idx="1"/>
          </p:nvPr>
        </p:nvSpPr>
        <p:spPr/>
        <p:txBody>
          <a:bodyPr/>
          <a:lstStyle/>
          <a:p>
            <a:pPr algn="just" eaLnBrk="1" hangingPunct="1"/>
            <a:r>
              <a:rPr lang="fr-CA" altLang="fr-FR" sz="1900"/>
              <a:t>Vous débutez votre journée en classe et remarquez un élève assoupi sur son bureau. Vous vous approchez et sentez une forte odeur de « fond de tonne ». Vous remarquez que l’élève a les yeux rouges. Vous lui mentionnez ces faits.  L’élève répond qu’il est sorti hier et qu’il ne s’est pas brossé les dents. </a:t>
            </a:r>
          </a:p>
          <a:p>
            <a:pPr algn="just" eaLnBrk="1" hangingPunct="1"/>
            <a:r>
              <a:rPr lang="fr-CA" altLang="fr-FR" sz="1900"/>
              <a:t>De plus, il vous mentionne qu’il travaille 30 heures/semaine et qu’il est fatigué…</a:t>
            </a:r>
          </a:p>
          <a:p>
            <a:pPr algn="just" eaLnBrk="1" hangingPunct="1">
              <a:buFont typeface="Wingdings" panose="05000000000000000000" pitchFamily="2" charset="2"/>
              <a:buNone/>
            </a:pPr>
            <a:endParaRPr lang="fr-CA" altLang="fr-FR" sz="1900"/>
          </a:p>
          <a:p>
            <a:pPr algn="just" eaLnBrk="1" hangingPunct="1"/>
            <a:r>
              <a:rPr lang="fr-CA" altLang="fr-FR" sz="1900"/>
              <a:t>Que faites-vous avec l’élève?</a:t>
            </a:r>
          </a:p>
          <a:p>
            <a:pPr algn="just" eaLnBrk="1" hangingPunct="1"/>
            <a:r>
              <a:rPr lang="fr-CA" altLang="fr-FR" sz="1900"/>
              <a:t>Que faites-vous avec le groupe?</a:t>
            </a:r>
            <a:endParaRPr lang="fr-FR" altLang="fr-FR" sz="1900"/>
          </a:p>
        </p:txBody>
      </p:sp>
      <p:pic>
        <p:nvPicPr>
          <p:cNvPr id="64516" name="Picture 4" descr="MCBD07175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6" y="5229226"/>
            <a:ext cx="18510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7" descr="MCj007872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6988" y="5373689"/>
            <a:ext cx="16700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353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fr-CA" dirty="0" smtClean="0"/>
              <a:t>MISE EN SITUATION : TOXICOMANIE</a:t>
            </a:r>
          </a:p>
        </p:txBody>
      </p:sp>
      <p:sp>
        <p:nvSpPr>
          <p:cNvPr id="54275" name="Rectangle 3"/>
          <p:cNvSpPr>
            <a:spLocks noGrp="1" noChangeArrowheads="1"/>
          </p:cNvSpPr>
          <p:nvPr>
            <p:ph type="body" sz="half" idx="1"/>
          </p:nvPr>
        </p:nvSpPr>
        <p:spPr>
          <a:xfrm>
            <a:off x="899160" y="1981200"/>
            <a:ext cx="9578340" cy="2392680"/>
          </a:xfrm>
        </p:spPr>
        <p:txBody>
          <a:bodyPr rtlCol="0">
            <a:normAutofit fontScale="85000" lnSpcReduction="20000"/>
          </a:bodyPr>
          <a:lstStyle/>
          <a:p>
            <a:pPr marL="0" indent="0">
              <a:lnSpc>
                <a:spcPct val="90000"/>
              </a:lnSpc>
              <a:buNone/>
              <a:defRPr/>
            </a:pPr>
            <a:r>
              <a:rPr lang="fr-CA" sz="1800" b="1" dirty="0" smtClean="0"/>
              <a:t>RÔLE DE L’ENSEIGNANT</a:t>
            </a:r>
          </a:p>
          <a:p>
            <a:pPr>
              <a:lnSpc>
                <a:spcPct val="90000"/>
              </a:lnSpc>
              <a:buFont typeface="Courier New" panose="02070309020205020404" pitchFamily="49" charset="0"/>
              <a:buChar char="o"/>
              <a:defRPr/>
            </a:pPr>
            <a:r>
              <a:rPr lang="fr-FR" sz="1800" dirty="0" smtClean="0"/>
              <a:t>As-tu </a:t>
            </a:r>
            <a:r>
              <a:rPr lang="fr-FR" sz="1800" dirty="0"/>
              <a:t>parlé à l’élève quant à cette </a:t>
            </a:r>
            <a:r>
              <a:rPr lang="fr-FR" sz="1800" dirty="0" smtClean="0"/>
              <a:t>situation ?</a:t>
            </a:r>
            <a:endParaRPr lang="fr-FR" sz="1800" dirty="0"/>
          </a:p>
          <a:p>
            <a:pPr>
              <a:lnSpc>
                <a:spcPct val="90000"/>
              </a:lnSpc>
              <a:buFont typeface="Courier New" panose="02070309020205020404" pitchFamily="49" charset="0"/>
              <a:buChar char="o"/>
              <a:defRPr/>
            </a:pPr>
            <a:r>
              <a:rPr lang="fr-FR" sz="1800" dirty="0"/>
              <a:t>Quelles interventions ont été faites pour déstabiliser l’élève (gestion de classe</a:t>
            </a:r>
            <a:r>
              <a:rPr lang="fr-FR" sz="1800" dirty="0" smtClean="0"/>
              <a:t>) ?</a:t>
            </a:r>
            <a:endParaRPr lang="fr-FR" sz="1800" dirty="0"/>
          </a:p>
          <a:p>
            <a:pPr>
              <a:lnSpc>
                <a:spcPct val="90000"/>
              </a:lnSpc>
              <a:buFont typeface="Courier New" panose="02070309020205020404" pitchFamily="49" charset="0"/>
              <a:buChar char="o"/>
              <a:defRPr/>
            </a:pPr>
            <a:r>
              <a:rPr lang="fr-FR" sz="1800" dirty="0"/>
              <a:t>Application du code de vie (concernant fatigue et drogues). </a:t>
            </a:r>
          </a:p>
          <a:p>
            <a:pPr>
              <a:lnSpc>
                <a:spcPct val="90000"/>
              </a:lnSpc>
              <a:buFont typeface="Courier New" panose="02070309020205020404" pitchFamily="49" charset="0"/>
              <a:buChar char="o"/>
              <a:defRPr/>
            </a:pPr>
            <a:r>
              <a:rPr lang="fr-FR" sz="1800" dirty="0"/>
              <a:t>Compléter le rapport d’événement.</a:t>
            </a:r>
          </a:p>
          <a:p>
            <a:pPr>
              <a:lnSpc>
                <a:spcPct val="90000"/>
              </a:lnSpc>
              <a:buFont typeface="Courier New" panose="02070309020205020404" pitchFamily="49" charset="0"/>
              <a:buChar char="o"/>
              <a:defRPr/>
            </a:pPr>
            <a:r>
              <a:rPr lang="fr-FR" sz="1800" dirty="0"/>
              <a:t>Si récidive, faire appel à l’agent de réadaptation. </a:t>
            </a:r>
          </a:p>
          <a:p>
            <a:pPr>
              <a:lnSpc>
                <a:spcPct val="90000"/>
              </a:lnSpc>
              <a:buFont typeface="Courier New" panose="02070309020205020404" pitchFamily="49" charset="0"/>
              <a:buChar char="o"/>
              <a:defRPr/>
            </a:pPr>
            <a:r>
              <a:rPr lang="fr-FR" sz="1800" dirty="0"/>
              <a:t>Si nécessaire, fixer une rencontre avec l’agent de réadaptation, l’enseignant et l’adjoint.</a:t>
            </a:r>
            <a:endParaRPr lang="fr-CA" sz="1800" dirty="0"/>
          </a:p>
        </p:txBody>
      </p:sp>
      <p:sp>
        <p:nvSpPr>
          <p:cNvPr id="68612" name="Rectangle 4"/>
          <p:cNvSpPr>
            <a:spLocks noGrp="1" noChangeArrowheads="1"/>
          </p:cNvSpPr>
          <p:nvPr>
            <p:ph sz="half" idx="2"/>
          </p:nvPr>
        </p:nvSpPr>
        <p:spPr>
          <a:xfrm>
            <a:off x="830580" y="4152899"/>
            <a:ext cx="10332720" cy="2537551"/>
          </a:xfrm>
        </p:spPr>
        <p:txBody>
          <a:bodyPr rtlCol="0">
            <a:normAutofit fontScale="77500" lnSpcReduction="20000"/>
          </a:bodyPr>
          <a:lstStyle/>
          <a:p>
            <a:pPr marL="274320" indent="-274320">
              <a:buFont typeface="Wingdings"/>
              <a:buChar char=""/>
              <a:defRPr/>
            </a:pPr>
            <a:endParaRPr lang="fr-CA" sz="1800" dirty="0"/>
          </a:p>
          <a:p>
            <a:pPr marL="0" indent="0">
              <a:buNone/>
              <a:defRPr/>
            </a:pPr>
            <a:r>
              <a:rPr lang="fr-CA" sz="1900" b="1" dirty="0" smtClean="0"/>
              <a:t>RÔLE DE LA DIRECTION: SUR RECOMMANDATION DU TUTEUR ET DE L’AGENT DE RÉADAPTATION, SIGNATURE D’UNE ENTENTE OU « PLACEMENT ».</a:t>
            </a:r>
          </a:p>
          <a:p>
            <a:pPr marL="274320" indent="-274320">
              <a:buFont typeface="Wingdings"/>
              <a:buChar char=""/>
              <a:defRPr/>
            </a:pPr>
            <a:r>
              <a:rPr lang="fr-CA" sz="1700" dirty="0" smtClean="0"/>
              <a:t>Conséquences </a:t>
            </a:r>
            <a:r>
              <a:rPr lang="fr-CA" sz="1700" dirty="0"/>
              <a:t>de ne pas intervenir</a:t>
            </a:r>
          </a:p>
          <a:p>
            <a:pPr lvl="1">
              <a:buFont typeface="Courier New" panose="02070309020205020404" pitchFamily="49" charset="0"/>
              <a:buChar char="o"/>
              <a:defRPr/>
            </a:pPr>
            <a:r>
              <a:rPr lang="fr-CA" sz="1500" dirty="0"/>
              <a:t>Pour le groupe</a:t>
            </a:r>
          </a:p>
          <a:p>
            <a:pPr lvl="1">
              <a:buFont typeface="Courier New" panose="02070309020205020404" pitchFamily="49" charset="0"/>
              <a:buChar char="o"/>
              <a:defRPr/>
            </a:pPr>
            <a:r>
              <a:rPr lang="fr-CA" sz="1500" dirty="0"/>
              <a:t>Pour l’élève</a:t>
            </a:r>
          </a:p>
          <a:p>
            <a:pPr lvl="1">
              <a:buFont typeface="Courier New" panose="02070309020205020404" pitchFamily="49" charset="0"/>
              <a:buChar char="o"/>
              <a:defRPr/>
            </a:pPr>
            <a:r>
              <a:rPr lang="fr-CA" sz="1500" dirty="0"/>
              <a:t>Pour l’enseignant</a:t>
            </a:r>
          </a:p>
          <a:p>
            <a:pPr marL="274320" indent="-274320">
              <a:buFont typeface="Wingdings"/>
              <a:buChar char=""/>
              <a:defRPr/>
            </a:pPr>
            <a:r>
              <a:rPr lang="fr-CA" sz="1700" dirty="0"/>
              <a:t>Trucs</a:t>
            </a:r>
          </a:p>
          <a:p>
            <a:pPr marL="274320" indent="-274320">
              <a:buNone/>
              <a:defRPr/>
            </a:pPr>
            <a:r>
              <a:rPr lang="fr-CA" sz="1800" dirty="0"/>
              <a:t>	</a:t>
            </a:r>
          </a:p>
          <a:p>
            <a:pPr marL="274320" indent="-274320">
              <a:buFont typeface="Wingdings"/>
              <a:buChar char=""/>
              <a:defRPr/>
            </a:pPr>
            <a:endParaRPr lang="fr-CA" sz="1800" dirty="0"/>
          </a:p>
        </p:txBody>
      </p:sp>
      <p:pic>
        <p:nvPicPr>
          <p:cNvPr id="65541" name="Picture 7" descr="MPj040904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4697" y="579167"/>
            <a:ext cx="1155783" cy="115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14" descr="C:\Users\jacinthe.duval\AppData\Local\Microsoft\Windows\Temporary Internet Files\Content.IE5\4CZA3R8R\MP90042214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1" y="5084764"/>
            <a:ext cx="15398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631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fr-CA" dirty="0" smtClean="0"/>
              <a:t>EXEMPLE - CAS 2 : ABSENTÉISME</a:t>
            </a:r>
            <a:endParaRPr lang="fr-FR" dirty="0" smtClean="0"/>
          </a:p>
        </p:txBody>
      </p:sp>
      <p:sp>
        <p:nvSpPr>
          <p:cNvPr id="66563" name="Rectangle 3"/>
          <p:cNvSpPr>
            <a:spLocks noGrp="1" noChangeArrowheads="1"/>
          </p:cNvSpPr>
          <p:nvPr>
            <p:ph idx="1"/>
          </p:nvPr>
        </p:nvSpPr>
        <p:spPr/>
        <p:txBody>
          <a:bodyPr/>
          <a:lstStyle/>
          <a:p>
            <a:pPr algn="just" eaLnBrk="1" hangingPunct="1"/>
            <a:r>
              <a:rPr lang="fr-CA" altLang="fr-FR" dirty="0" smtClean="0"/>
              <a:t>Un élève est en formation depuis 3 mois.  Il s’absente régulièrement, ne complète pas tous les exercices prévus dans ses modules et cumule des échecs dans ses évaluations formatives.</a:t>
            </a:r>
          </a:p>
          <a:p>
            <a:pPr algn="just" eaLnBrk="1" hangingPunct="1"/>
            <a:r>
              <a:rPr lang="fr-CA" altLang="fr-FR" dirty="0" smtClean="0"/>
              <a:t>Après vérification de son assiduité, vous réalisez qu’il a cumulé 78 heures d’absence. </a:t>
            </a:r>
          </a:p>
          <a:p>
            <a:pPr algn="just" eaLnBrk="1" hangingPunct="1"/>
            <a:r>
              <a:rPr lang="fr-CA" altLang="fr-FR" dirty="0" smtClean="0"/>
              <a:t>Quelles sont les conséquences pour le groupe?</a:t>
            </a:r>
          </a:p>
          <a:p>
            <a:pPr algn="just" eaLnBrk="1" hangingPunct="1"/>
            <a:r>
              <a:rPr lang="fr-CA" altLang="fr-FR" dirty="0" smtClean="0"/>
              <a:t>Pour l’élève?</a:t>
            </a:r>
          </a:p>
          <a:p>
            <a:pPr algn="just" eaLnBrk="1" hangingPunct="1"/>
            <a:r>
              <a:rPr lang="fr-CA" altLang="fr-FR" dirty="0" smtClean="0"/>
              <a:t>Pour l’enseignant?</a:t>
            </a:r>
            <a:endParaRPr lang="fr-FR" altLang="fr-FR" dirty="0" smtClean="0"/>
          </a:p>
        </p:txBody>
      </p:sp>
      <p:pic>
        <p:nvPicPr>
          <p:cNvPr id="66564" name="Picture 4" descr="MPj040226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797426"/>
            <a:ext cx="21590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288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defRPr/>
            </a:pPr>
            <a:r>
              <a:rPr lang="fr-CA" sz="3400" dirty="0"/>
              <a:t>MISE EN SITUATION: ABSENTÉISME</a:t>
            </a:r>
          </a:p>
        </p:txBody>
      </p:sp>
      <p:sp>
        <p:nvSpPr>
          <p:cNvPr id="67587" name="Rectangle 3"/>
          <p:cNvSpPr>
            <a:spLocks noGrp="1" noChangeArrowheads="1"/>
          </p:cNvSpPr>
          <p:nvPr>
            <p:ph sz="half" idx="1"/>
          </p:nvPr>
        </p:nvSpPr>
        <p:spPr>
          <a:xfrm>
            <a:off x="198120" y="1867082"/>
            <a:ext cx="6021205" cy="4716598"/>
          </a:xfrm>
        </p:spPr>
        <p:txBody>
          <a:bodyPr>
            <a:normAutofit fontScale="92500" lnSpcReduction="10000"/>
          </a:bodyPr>
          <a:lstStyle/>
          <a:p>
            <a:pPr marL="273050" indent="-273050" algn="just">
              <a:lnSpc>
                <a:spcPct val="80000"/>
              </a:lnSpc>
              <a:buFont typeface="Wingdings" panose="05000000000000000000" pitchFamily="2" charset="2"/>
              <a:buChar char=""/>
            </a:pPr>
            <a:r>
              <a:rPr lang="fr-FR" altLang="fr-FR" sz="1800" dirty="0" smtClean="0"/>
              <a:t>RÔLE DE L’ENSEIGNANT</a:t>
            </a:r>
          </a:p>
          <a:p>
            <a:pPr marL="273050" indent="-273050" algn="just">
              <a:lnSpc>
                <a:spcPct val="80000"/>
              </a:lnSpc>
              <a:buFontTx/>
              <a:buAutoNum type="arabicPeriod"/>
            </a:pPr>
            <a:r>
              <a:rPr lang="fr-FR" altLang="fr-FR" sz="1500" dirty="0" smtClean="0"/>
              <a:t>As-tu </a:t>
            </a:r>
            <a:r>
              <a:rPr lang="fr-FR" altLang="fr-FR" sz="1500" dirty="0"/>
              <a:t>parlé à l’élève quant à ses absences répétées?</a:t>
            </a:r>
          </a:p>
          <a:p>
            <a:pPr marL="273050" indent="-273050" algn="just">
              <a:lnSpc>
                <a:spcPct val="80000"/>
              </a:lnSpc>
              <a:buFontTx/>
              <a:buAutoNum type="arabicPeriod"/>
            </a:pPr>
            <a:r>
              <a:rPr lang="fr-FR" altLang="fr-FR" sz="1500" dirty="0"/>
              <a:t>Quelles interventions ont été faites pour déstabiliser l’élève (gestion de classe)?</a:t>
            </a:r>
          </a:p>
          <a:p>
            <a:pPr marL="273050" indent="-273050" algn="just">
              <a:lnSpc>
                <a:spcPct val="80000"/>
              </a:lnSpc>
              <a:buFontTx/>
              <a:buAutoNum type="arabicPeriod"/>
            </a:pPr>
            <a:r>
              <a:rPr lang="fr-FR" altLang="fr-FR" sz="1500" dirty="0"/>
              <a:t>Si la gestion de classe n’est pas efficace, réexpliquer à l’élève la procédure en cascade.</a:t>
            </a:r>
          </a:p>
          <a:p>
            <a:pPr marL="273050" indent="-273050" algn="just">
              <a:lnSpc>
                <a:spcPct val="80000"/>
              </a:lnSpc>
              <a:buFontTx/>
              <a:buAutoNum type="arabicPeriod"/>
            </a:pPr>
            <a:r>
              <a:rPr lang="fr-FR" altLang="fr-FR" sz="1500" dirty="0"/>
              <a:t>Remplir les étapes de la procédure et compléter l’engagement formel.</a:t>
            </a:r>
          </a:p>
          <a:p>
            <a:pPr marL="273050" indent="-273050" algn="just">
              <a:lnSpc>
                <a:spcPct val="80000"/>
              </a:lnSpc>
              <a:buFontTx/>
              <a:buAutoNum type="arabicPeriod"/>
            </a:pPr>
            <a:r>
              <a:rPr lang="fr-FR" altLang="fr-FR" sz="1500" dirty="0"/>
              <a:t>Si l’élève ne respecte pas l’entente, l’enseignant lui demande de prendre rendez-vous avec l’adjoint.</a:t>
            </a:r>
          </a:p>
          <a:p>
            <a:pPr marL="273050" indent="-273050" algn="just">
              <a:lnSpc>
                <a:spcPct val="80000"/>
              </a:lnSpc>
              <a:buFontTx/>
              <a:buAutoNum type="arabicPeriod"/>
            </a:pPr>
            <a:r>
              <a:rPr lang="fr-FR" altLang="fr-FR" sz="1500" dirty="0"/>
              <a:t>L’enseignant avertit l’adjoint et prépare le dossier élève pour la rencontre, avec la fiche de recommandations.</a:t>
            </a:r>
          </a:p>
          <a:p>
            <a:pPr marL="273050" indent="-273050" algn="just">
              <a:lnSpc>
                <a:spcPct val="80000"/>
              </a:lnSpc>
              <a:buNone/>
            </a:pPr>
            <a:endParaRPr lang="fr-FR" altLang="fr-FR" sz="1500" dirty="0"/>
          </a:p>
          <a:p>
            <a:pPr marL="273050" indent="-273050" algn="just">
              <a:lnSpc>
                <a:spcPct val="80000"/>
              </a:lnSpc>
              <a:buNone/>
            </a:pPr>
            <a:r>
              <a:rPr lang="fr-FR" altLang="fr-FR" sz="1500" b="1" dirty="0"/>
              <a:t>POSITIF</a:t>
            </a:r>
            <a:r>
              <a:rPr lang="fr-FR" altLang="fr-FR" sz="1500" dirty="0"/>
              <a:t>:  </a:t>
            </a:r>
            <a:endParaRPr lang="fr-FR" altLang="fr-FR" sz="1500" dirty="0" smtClean="0"/>
          </a:p>
          <a:p>
            <a:pPr marL="273050" indent="-6350" algn="just">
              <a:lnSpc>
                <a:spcPct val="80000"/>
              </a:lnSpc>
              <a:buNone/>
            </a:pPr>
            <a:r>
              <a:rPr lang="fr-FR" altLang="fr-FR" sz="1500" dirty="0" smtClean="0">
                <a:latin typeface="Calibri Light" panose="020F0302020204030204" pitchFamily="34" charset="0"/>
                <a:cs typeface="Calibri Light" panose="020F0302020204030204" pitchFamily="34" charset="0"/>
              </a:rPr>
              <a:t>Depuis </a:t>
            </a:r>
            <a:r>
              <a:rPr lang="fr-FR" altLang="fr-FR" sz="1500" dirty="0">
                <a:latin typeface="Calibri Light" panose="020F0302020204030204" pitchFamily="34" charset="0"/>
                <a:cs typeface="Calibri Light" panose="020F0302020204030204" pitchFamily="34" charset="0"/>
              </a:rPr>
              <a:t>que les enseignants travaillent avec le cartable, ils suivent les procédures et remplissent les documents requis. L’élève est déstabilisé et responsabilisé.  Il fait un bon choix!  </a:t>
            </a:r>
            <a:endParaRPr lang="fr-FR" altLang="fr-FR" sz="1500" dirty="0" smtClean="0">
              <a:latin typeface="Calibri Light" panose="020F0302020204030204" pitchFamily="34" charset="0"/>
              <a:cs typeface="Calibri Light" panose="020F0302020204030204" pitchFamily="34" charset="0"/>
            </a:endParaRPr>
          </a:p>
          <a:p>
            <a:pPr marL="273050" indent="-6350" algn="just">
              <a:lnSpc>
                <a:spcPct val="80000"/>
              </a:lnSpc>
              <a:buNone/>
            </a:pPr>
            <a:r>
              <a:rPr lang="fr-FR" altLang="fr-FR" sz="1500" dirty="0" smtClean="0">
                <a:latin typeface="Calibri Light" panose="020F0302020204030204" pitchFamily="34" charset="0"/>
                <a:cs typeface="Calibri Light" panose="020F0302020204030204" pitchFamily="34" charset="0"/>
              </a:rPr>
              <a:t>Ceci </a:t>
            </a:r>
            <a:r>
              <a:rPr lang="fr-FR" altLang="fr-FR" sz="1500" dirty="0">
                <a:latin typeface="Calibri Light" panose="020F0302020204030204" pitchFamily="34" charset="0"/>
                <a:cs typeface="Calibri Light" panose="020F0302020204030204" pitchFamily="34" charset="0"/>
              </a:rPr>
              <a:t>responsabilise également l’enseignant</a:t>
            </a:r>
            <a:endParaRPr lang="fr-CA" altLang="fr-FR" sz="1500" dirty="0">
              <a:latin typeface="Calibri Light" panose="020F0302020204030204" pitchFamily="34" charset="0"/>
              <a:cs typeface="Calibri Light" panose="020F0302020204030204" pitchFamily="34" charset="0"/>
            </a:endParaRPr>
          </a:p>
          <a:p>
            <a:pPr marL="273050" indent="-6350" algn="just">
              <a:lnSpc>
                <a:spcPct val="80000"/>
              </a:lnSpc>
              <a:buNone/>
            </a:pPr>
            <a:endParaRPr lang="fr-FR" altLang="fr-FR" sz="1500" dirty="0">
              <a:latin typeface="Calibri Light" panose="020F0302020204030204" pitchFamily="34" charset="0"/>
              <a:cs typeface="Calibri Light" panose="020F0302020204030204" pitchFamily="34" charset="0"/>
            </a:endParaRPr>
          </a:p>
          <a:p>
            <a:pPr marL="273050" indent="-273050" algn="just">
              <a:lnSpc>
                <a:spcPct val="80000"/>
              </a:lnSpc>
              <a:buFont typeface="Wingdings" panose="05000000000000000000" pitchFamily="2" charset="2"/>
              <a:buChar char=""/>
            </a:pPr>
            <a:endParaRPr lang="fr-FR" altLang="fr-FR" sz="1900" dirty="0"/>
          </a:p>
        </p:txBody>
      </p:sp>
      <p:sp>
        <p:nvSpPr>
          <p:cNvPr id="67588" name="Rectangle 4"/>
          <p:cNvSpPr>
            <a:spLocks noGrp="1" noChangeArrowheads="1"/>
          </p:cNvSpPr>
          <p:nvPr>
            <p:ph sz="half" idx="2"/>
          </p:nvPr>
        </p:nvSpPr>
        <p:spPr>
          <a:xfrm>
            <a:off x="6219326" y="1867082"/>
            <a:ext cx="3732212" cy="4530725"/>
          </a:xfrm>
        </p:spPr>
        <p:txBody>
          <a:bodyPr>
            <a:normAutofit fontScale="92500" lnSpcReduction="10000"/>
          </a:bodyPr>
          <a:lstStyle/>
          <a:p>
            <a:pPr marL="273050" indent="-273050" algn="just">
              <a:lnSpc>
                <a:spcPct val="80000"/>
              </a:lnSpc>
              <a:buFont typeface="Wingdings" panose="05000000000000000000" pitchFamily="2" charset="2"/>
              <a:buChar char=""/>
            </a:pPr>
            <a:r>
              <a:rPr lang="fr-FR" altLang="fr-FR" sz="1900" dirty="0" smtClean="0"/>
              <a:t>RÔLE DE LA DIRECTION</a:t>
            </a:r>
          </a:p>
          <a:p>
            <a:pPr marL="273050" indent="-273050" algn="just">
              <a:lnSpc>
                <a:spcPct val="80000"/>
              </a:lnSpc>
              <a:buFontTx/>
              <a:buAutoNum type="arabicPeriod"/>
            </a:pPr>
            <a:r>
              <a:rPr lang="fr-FR" altLang="fr-FR" sz="1500" dirty="0" smtClean="0"/>
              <a:t>L’adjoint </a:t>
            </a:r>
            <a:r>
              <a:rPr lang="fr-FR" altLang="fr-FR" sz="1500" dirty="0"/>
              <a:t>vérifie si l’enseignant a fait les étapes d’intervention et que le dossier soit bien rempli.</a:t>
            </a:r>
          </a:p>
          <a:p>
            <a:pPr marL="273050" indent="-273050" algn="just">
              <a:lnSpc>
                <a:spcPct val="80000"/>
              </a:lnSpc>
              <a:buFontTx/>
              <a:buAutoNum type="arabicPeriod"/>
            </a:pPr>
            <a:r>
              <a:rPr lang="fr-FR" altLang="fr-FR" sz="1500" dirty="0"/>
              <a:t>Il planifie une rencontre avec l’élève ET le tuteur pour lui faire signer une entente de réinsertion.</a:t>
            </a:r>
          </a:p>
          <a:p>
            <a:pPr marL="273050" indent="-273050" algn="just">
              <a:lnSpc>
                <a:spcPct val="80000"/>
              </a:lnSpc>
              <a:buFontTx/>
              <a:buAutoNum type="arabicPeriod"/>
            </a:pPr>
            <a:r>
              <a:rPr lang="fr-FR" altLang="fr-FR" sz="1500" dirty="0"/>
              <a:t>Il VÉRIFIE si cet élève est en suivi avec l’agent de réadaptation</a:t>
            </a:r>
            <a:r>
              <a:rPr lang="fr-FR" altLang="fr-FR" sz="1500" dirty="0" smtClean="0"/>
              <a:t>.</a:t>
            </a:r>
            <a:endParaRPr lang="fr-CA" altLang="fr-FR" sz="1600" dirty="0"/>
          </a:p>
          <a:p>
            <a:pPr marL="273050" indent="-273050">
              <a:buFont typeface="Wingdings" panose="05000000000000000000" pitchFamily="2" charset="2"/>
              <a:buChar char=""/>
            </a:pPr>
            <a:r>
              <a:rPr lang="fr-CA" altLang="fr-FR" sz="1600" dirty="0"/>
              <a:t>Conséquences de ne pas intervenir</a:t>
            </a:r>
          </a:p>
          <a:p>
            <a:pPr marL="273050" indent="-273050">
              <a:buFont typeface="Wingdings" panose="05000000000000000000" pitchFamily="2" charset="2"/>
              <a:buChar char=""/>
            </a:pPr>
            <a:r>
              <a:rPr lang="fr-CA" altLang="fr-FR" sz="1600" dirty="0"/>
              <a:t>Trucs</a:t>
            </a:r>
          </a:p>
        </p:txBody>
      </p:sp>
      <p:pic>
        <p:nvPicPr>
          <p:cNvPr id="67589" name="Picture 6" descr="MPj040904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7088" y="606855"/>
            <a:ext cx="10795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312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fr-CA" dirty="0" smtClean="0"/>
              <a:t>EXEMPLE - CAS 3 : PROBLÈME ACADÉMIQUE</a:t>
            </a:r>
            <a:endParaRPr lang="fr-FR" dirty="0" smtClean="0"/>
          </a:p>
        </p:txBody>
      </p:sp>
      <p:sp>
        <p:nvSpPr>
          <p:cNvPr id="68611" name="Rectangle 3"/>
          <p:cNvSpPr>
            <a:spLocks noGrp="1" noChangeArrowheads="1"/>
          </p:cNvSpPr>
          <p:nvPr>
            <p:ph idx="1"/>
          </p:nvPr>
        </p:nvSpPr>
        <p:spPr/>
        <p:txBody>
          <a:bodyPr/>
          <a:lstStyle/>
          <a:p>
            <a:pPr algn="just" eaLnBrk="1" hangingPunct="1">
              <a:lnSpc>
                <a:spcPct val="90000"/>
              </a:lnSpc>
            </a:pPr>
            <a:r>
              <a:rPr lang="fr-CA" altLang="fr-FR" sz="2000" dirty="0"/>
              <a:t>Un élève </a:t>
            </a:r>
            <a:r>
              <a:rPr lang="fr-CA" altLang="fr-FR" sz="2000" u="sng" dirty="0"/>
              <a:t>mineur</a:t>
            </a:r>
            <a:r>
              <a:rPr lang="fr-CA" altLang="fr-FR" sz="2000" dirty="0"/>
              <a:t> est inscrit au centre depuis 3 mois. Il est assidu, impliqué, n’ayant aucune absence dans ses cours.  Malgré sa bonne volonté, l’élève démontre beaucoup de </a:t>
            </a:r>
            <a:r>
              <a:rPr lang="fr-CA" altLang="fr-FR" sz="2000" dirty="0" smtClean="0"/>
              <a:t>difficultés </a:t>
            </a:r>
            <a:r>
              <a:rPr lang="fr-CA" altLang="fr-FR" sz="2000" dirty="0"/>
              <a:t>de compréhension de la matière, réussit avec difficulté ses exercices et cumule 2 échecs dans des modules  précédents. </a:t>
            </a:r>
          </a:p>
          <a:p>
            <a:pPr algn="just" eaLnBrk="1" hangingPunct="1">
              <a:lnSpc>
                <a:spcPct val="90000"/>
              </a:lnSpc>
            </a:pPr>
            <a:r>
              <a:rPr lang="fr-CA" altLang="fr-FR" sz="2000" dirty="0"/>
              <a:t>La direction vous apprend aussi que ses parents ont déposé une plainte au Protecteur de l’élève mentionnant qu’il ne reçoit pas l’aide requise.</a:t>
            </a:r>
          </a:p>
          <a:p>
            <a:pPr algn="just" eaLnBrk="1" hangingPunct="1">
              <a:lnSpc>
                <a:spcPct val="90000"/>
              </a:lnSpc>
            </a:pPr>
            <a:r>
              <a:rPr lang="fr-CA" altLang="fr-FR" sz="2000" dirty="0"/>
              <a:t>Vous êtes frustré, vous vous demandez ce que fait cet élève dans ce programme? « Il n’a pas le potentiel pour réussir, y’é pas capable!!! » « Comment ça il est encore ici??? » « De quoi ses parents s’mêlent? »</a:t>
            </a:r>
          </a:p>
          <a:p>
            <a:pPr algn="just" eaLnBrk="1" hangingPunct="1">
              <a:lnSpc>
                <a:spcPct val="90000"/>
              </a:lnSpc>
            </a:pPr>
            <a:r>
              <a:rPr lang="fr-CA" altLang="fr-FR" sz="2000" dirty="0"/>
              <a:t>Que répondez-vous à votre directeur-adjoint?</a:t>
            </a:r>
            <a:endParaRPr lang="fr-FR" altLang="fr-FR" sz="2000" dirty="0"/>
          </a:p>
        </p:txBody>
      </p:sp>
      <p:pic>
        <p:nvPicPr>
          <p:cNvPr id="68612" name="Picture 4" descr="MCj038923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736" y="5349875"/>
            <a:ext cx="8699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95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defRPr/>
            </a:pPr>
            <a:r>
              <a:rPr lang="fr-CA" sz="3400" dirty="0"/>
              <a:t>MISE EN SITUATION: </a:t>
            </a:r>
            <a:br>
              <a:rPr lang="fr-CA" sz="3400" dirty="0"/>
            </a:br>
            <a:r>
              <a:rPr lang="fr-CA" sz="3400" dirty="0" smtClean="0"/>
              <a:t>PROBLÈMES ACADÉMIQUES</a:t>
            </a:r>
            <a:endParaRPr lang="fr-CA" sz="3400" dirty="0"/>
          </a:p>
        </p:txBody>
      </p:sp>
      <p:sp>
        <p:nvSpPr>
          <p:cNvPr id="66563" name="Rectangle 3"/>
          <p:cNvSpPr>
            <a:spLocks noGrp="1" noChangeArrowheads="1"/>
          </p:cNvSpPr>
          <p:nvPr>
            <p:ph sz="half" idx="1"/>
          </p:nvPr>
        </p:nvSpPr>
        <p:spPr>
          <a:xfrm>
            <a:off x="1981200" y="1600201"/>
            <a:ext cx="4027488" cy="4530725"/>
          </a:xfrm>
        </p:spPr>
        <p:txBody>
          <a:bodyPr>
            <a:normAutofit fontScale="92500" lnSpcReduction="10000"/>
          </a:bodyPr>
          <a:lstStyle/>
          <a:p>
            <a:pPr eaLnBrk="1" hangingPunct="1">
              <a:buFont typeface="Arial" charset="0"/>
              <a:buChar char="•"/>
              <a:defRPr/>
            </a:pPr>
            <a:endParaRPr lang="fr-CA" altLang="fr-FR" sz="2000" dirty="0"/>
          </a:p>
          <a:p>
            <a:pPr eaLnBrk="1" hangingPunct="1">
              <a:buFont typeface="Arial" charset="0"/>
              <a:buChar char="•"/>
              <a:defRPr/>
            </a:pPr>
            <a:r>
              <a:rPr lang="fr-CA" altLang="fr-FR" dirty="0" smtClean="0"/>
              <a:t>RÔLE DE L’ENSEIGNANT/TUTEUR</a:t>
            </a:r>
          </a:p>
          <a:p>
            <a:pPr marL="571500" indent="-457200">
              <a:buFont typeface="+mj-lt"/>
              <a:buAutoNum type="arabicPeriod"/>
              <a:defRPr/>
            </a:pPr>
            <a:r>
              <a:rPr lang="fr-CA" altLang="fr-FR" sz="2000" dirty="0" smtClean="0"/>
              <a:t>Vérifier </a:t>
            </a:r>
            <a:r>
              <a:rPr lang="fr-CA" altLang="fr-FR" sz="2000" dirty="0"/>
              <a:t>la progression de ses apprentissages et ses évaluations </a:t>
            </a:r>
            <a:r>
              <a:rPr lang="fr-CA" altLang="fr-FR" sz="2000" dirty="0" smtClean="0"/>
              <a:t>en aide à l’apprentissage;</a:t>
            </a:r>
            <a:endParaRPr lang="fr-CA" altLang="fr-FR" sz="2000" dirty="0"/>
          </a:p>
          <a:p>
            <a:pPr marL="571500" indent="-457200">
              <a:buFont typeface="+mj-lt"/>
              <a:buAutoNum type="arabicPeriod"/>
              <a:defRPr/>
            </a:pPr>
            <a:r>
              <a:rPr lang="fr-CA" altLang="fr-FR" sz="2000" dirty="0"/>
              <a:t>Remplir la fiche de références professionnelles (par les profs qui lui ont enseigné</a:t>
            </a:r>
            <a:r>
              <a:rPr lang="fr-CA" altLang="fr-FR" sz="2000" dirty="0" smtClean="0"/>
              <a:t>);</a:t>
            </a:r>
            <a:endParaRPr lang="fr-CA" altLang="fr-FR" sz="2000" dirty="0"/>
          </a:p>
          <a:p>
            <a:pPr marL="571500" indent="-457200">
              <a:buFont typeface="+mj-lt"/>
              <a:buAutoNum type="arabicPeriod"/>
              <a:defRPr/>
            </a:pPr>
            <a:r>
              <a:rPr lang="fr-CA" altLang="fr-FR" sz="2000" dirty="0"/>
              <a:t>Travail conjoint avec l’orthopédagogue, la conseillère pédagogique et/ou l’agent de </a:t>
            </a:r>
            <a:r>
              <a:rPr lang="fr-CA" altLang="fr-FR" sz="2000" dirty="0" smtClean="0"/>
              <a:t>réadaptation;</a:t>
            </a:r>
            <a:endParaRPr lang="fr-CA" altLang="fr-FR" sz="2000" dirty="0"/>
          </a:p>
          <a:p>
            <a:pPr marL="571500" indent="-457200">
              <a:buFont typeface="+mj-lt"/>
              <a:buAutoNum type="arabicPeriod"/>
              <a:defRPr/>
            </a:pPr>
            <a:r>
              <a:rPr lang="fr-CA" altLang="fr-FR" sz="2000" dirty="0"/>
              <a:t>Recommandations à </a:t>
            </a:r>
            <a:r>
              <a:rPr lang="fr-CA" altLang="fr-FR" sz="2000" dirty="0" smtClean="0"/>
              <a:t>l’adjoint.</a:t>
            </a:r>
            <a:endParaRPr lang="fr-CA" altLang="fr-FR" sz="2000" dirty="0"/>
          </a:p>
          <a:p>
            <a:pPr eaLnBrk="1" hangingPunct="1">
              <a:buFont typeface="Arial" charset="0"/>
              <a:buChar char="•"/>
              <a:defRPr/>
            </a:pPr>
            <a:endParaRPr lang="fr-CA" altLang="fr-FR" sz="2000" dirty="0"/>
          </a:p>
        </p:txBody>
      </p:sp>
      <p:sp>
        <p:nvSpPr>
          <p:cNvPr id="66564" name="Rectangle 4"/>
          <p:cNvSpPr>
            <a:spLocks noGrp="1" noChangeArrowheads="1"/>
          </p:cNvSpPr>
          <p:nvPr>
            <p:ph sz="half" idx="2"/>
          </p:nvPr>
        </p:nvSpPr>
        <p:spPr>
          <a:xfrm>
            <a:off x="6026151" y="1484314"/>
            <a:ext cx="4030663" cy="4646612"/>
          </a:xfrm>
        </p:spPr>
        <p:txBody>
          <a:bodyPr>
            <a:normAutofit fontScale="92500" lnSpcReduction="10000"/>
          </a:bodyPr>
          <a:lstStyle/>
          <a:p>
            <a:pPr eaLnBrk="1" hangingPunct="1">
              <a:buFont typeface="Arial" charset="0"/>
              <a:buChar char="•"/>
              <a:defRPr/>
            </a:pPr>
            <a:endParaRPr lang="fr-CA" altLang="fr-FR" sz="2700" dirty="0"/>
          </a:p>
          <a:p>
            <a:pPr eaLnBrk="1" hangingPunct="1">
              <a:buFont typeface="Arial" charset="0"/>
              <a:buChar char="•"/>
              <a:defRPr/>
            </a:pPr>
            <a:r>
              <a:rPr lang="fr-CA" altLang="fr-FR" dirty="0" smtClean="0"/>
              <a:t>RÔLE DE LA DIRECTION</a:t>
            </a:r>
          </a:p>
          <a:p>
            <a:pPr marL="571500" indent="-457200">
              <a:buFont typeface="+mj-lt"/>
              <a:buAutoNum type="arabicPeriod"/>
              <a:defRPr/>
            </a:pPr>
            <a:r>
              <a:rPr lang="fr-CA" altLang="fr-FR" sz="2000" dirty="0" smtClean="0"/>
              <a:t>S’assure </a:t>
            </a:r>
            <a:r>
              <a:rPr lang="fr-CA" altLang="fr-FR" sz="2000" dirty="0"/>
              <a:t>que le tuteur a fait son suivi académique et que des actions ont été entreprises avec l’agent de réadaptation , l’orthopédagogue et/ou la conseillère </a:t>
            </a:r>
            <a:r>
              <a:rPr lang="fr-CA" altLang="fr-FR" sz="2000" dirty="0" smtClean="0"/>
              <a:t>pédagogique;</a:t>
            </a:r>
            <a:endParaRPr lang="fr-CA" altLang="fr-FR" sz="2000" dirty="0"/>
          </a:p>
          <a:p>
            <a:pPr marL="571500" indent="-457200">
              <a:buFont typeface="+mj-lt"/>
              <a:buAutoNum type="arabicPeriod"/>
              <a:defRPr/>
            </a:pPr>
            <a:r>
              <a:rPr lang="fr-CA" altLang="fr-FR" sz="2000" dirty="0"/>
              <a:t>Conséquences de ne pas </a:t>
            </a:r>
            <a:r>
              <a:rPr lang="fr-CA" altLang="fr-FR" sz="2000" dirty="0" smtClean="0"/>
              <a:t>intervenir :</a:t>
            </a:r>
            <a:endParaRPr lang="fr-CA" altLang="fr-FR" sz="2000" dirty="0"/>
          </a:p>
          <a:p>
            <a:pPr lvl="2">
              <a:buFont typeface="Courier New" panose="02070309020205020404" pitchFamily="49" charset="0"/>
              <a:buChar char="o"/>
              <a:defRPr/>
            </a:pPr>
            <a:r>
              <a:rPr lang="fr-CA" altLang="fr-FR" sz="1600" dirty="0"/>
              <a:t>Pour l’élève</a:t>
            </a:r>
          </a:p>
          <a:p>
            <a:pPr lvl="2">
              <a:buFont typeface="Courier New" panose="02070309020205020404" pitchFamily="49" charset="0"/>
              <a:buChar char="o"/>
              <a:defRPr/>
            </a:pPr>
            <a:r>
              <a:rPr lang="fr-CA" altLang="fr-FR" sz="1600" dirty="0"/>
              <a:t>Pour l’enseignant</a:t>
            </a:r>
          </a:p>
          <a:p>
            <a:pPr eaLnBrk="1" hangingPunct="1">
              <a:buFont typeface="Arial" charset="0"/>
              <a:buChar char="•"/>
              <a:defRPr/>
            </a:pPr>
            <a:r>
              <a:rPr lang="fr-CA" altLang="fr-FR" sz="2000" dirty="0"/>
              <a:t>Trucs</a:t>
            </a:r>
          </a:p>
        </p:txBody>
      </p:sp>
      <p:pic>
        <p:nvPicPr>
          <p:cNvPr id="69637" name="Picture 6" descr="MPj040904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89" y="549276"/>
            <a:ext cx="10890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258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defRPr/>
            </a:pPr>
            <a:r>
              <a:rPr lang="fr-CA" sz="3400" b="1" dirty="0">
                <a:solidFill>
                  <a:schemeClr val="accent1"/>
                </a:solidFill>
              </a:rPr>
              <a:t>PÉRIODE DE </a:t>
            </a:r>
            <a:r>
              <a:rPr lang="fr-CA" sz="3400" b="1" dirty="0" smtClean="0">
                <a:solidFill>
                  <a:schemeClr val="accent1"/>
                </a:solidFill>
              </a:rPr>
              <a:t>QUESTIONS</a:t>
            </a:r>
            <a:endParaRPr lang="fr-CA" sz="3400" b="1" dirty="0">
              <a:solidFill>
                <a:schemeClr val="accent1"/>
              </a:solidFill>
            </a:endParaRPr>
          </a:p>
        </p:txBody>
      </p:sp>
      <p:sp>
        <p:nvSpPr>
          <p:cNvPr id="87043" name="Rectangle 3"/>
          <p:cNvSpPr>
            <a:spLocks noGrp="1" noChangeArrowheads="1"/>
          </p:cNvSpPr>
          <p:nvPr>
            <p:ph idx="1"/>
          </p:nvPr>
        </p:nvSpPr>
        <p:spPr/>
        <p:txBody>
          <a:bodyPr>
            <a:normAutofit/>
          </a:bodyPr>
          <a:lstStyle/>
          <a:p>
            <a:pPr eaLnBrk="1" hangingPunct="1">
              <a:buFont typeface="Wingdings" panose="05000000000000000000" pitchFamily="2" charset="2"/>
              <a:buNone/>
            </a:pPr>
            <a:r>
              <a:rPr lang="fr-FR" altLang="fr-FR" sz="4000" dirty="0" smtClean="0"/>
              <a:t>Merci de votre participation!</a:t>
            </a:r>
          </a:p>
        </p:txBody>
      </p:sp>
      <p:pic>
        <p:nvPicPr>
          <p:cNvPr id="87044" name="Picture 7" descr="C:\Users\jacinthe.duval\AppData\Local\Microsoft\Windows\Temporary Internet Files\Content.IE5\8WP13JWN\MC9004414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165" y="1672045"/>
            <a:ext cx="4708525"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descr="Calendrier de l'Avent CM - Loustic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87" y="3166518"/>
            <a:ext cx="2943225" cy="2771775"/>
          </a:xfrm>
          <a:prstGeom prst="rect">
            <a:avLst/>
          </a:prstGeom>
        </p:spPr>
      </p:pic>
    </p:spTree>
    <p:extLst>
      <p:ext uri="{BB962C8B-B14F-4D97-AF65-F5344CB8AC3E}">
        <p14:creationId xmlns:p14="http://schemas.microsoft.com/office/powerpoint/2010/main" val="2571461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chemeClr val="accent1"/>
                </a:solidFill>
              </a:rPr>
              <a:t>PRÉSENTATION DU CFP QUALITECH</a:t>
            </a:r>
            <a:endParaRPr lang="fr-CA" b="1" dirty="0">
              <a:solidFill>
                <a:schemeClr val="accent1"/>
              </a:solidFill>
            </a:endParaRPr>
          </a:p>
        </p:txBody>
      </p:sp>
      <p:sp>
        <p:nvSpPr>
          <p:cNvPr id="3" name="Espace réservé du contenu 2"/>
          <p:cNvSpPr>
            <a:spLocks noGrp="1"/>
          </p:cNvSpPr>
          <p:nvPr>
            <p:ph idx="1"/>
          </p:nvPr>
        </p:nvSpPr>
        <p:spPr/>
        <p:txBody>
          <a:bodyPr>
            <a:normAutofit lnSpcReduction="10000"/>
          </a:bodyPr>
          <a:lstStyle/>
          <a:p>
            <a:r>
              <a:rPr lang="fr-CA" dirty="0" smtClean="0"/>
              <a:t>12 programmes d’études (DEP et ASP)</a:t>
            </a:r>
          </a:p>
          <a:p>
            <a:r>
              <a:rPr lang="fr-CA" dirty="0" smtClean="0"/>
              <a:t>Programmes d’études (AEP) * en partenariat avec les Services aux entreprises</a:t>
            </a:r>
          </a:p>
          <a:p>
            <a:r>
              <a:rPr lang="fr-CA" dirty="0" smtClean="0"/>
              <a:t>2017-2018: 1 023 élèves</a:t>
            </a:r>
          </a:p>
          <a:p>
            <a:r>
              <a:rPr lang="fr-CA" dirty="0" smtClean="0"/>
              <a:t>416 élèves moins de 20 ans (40 %)</a:t>
            </a:r>
          </a:p>
          <a:p>
            <a:r>
              <a:rPr lang="fr-CA" dirty="0" smtClean="0"/>
              <a:t>607 élèves plus de 20 ans (60 %)</a:t>
            </a:r>
          </a:p>
          <a:p>
            <a:r>
              <a:rPr lang="fr-CA" dirty="0" smtClean="0"/>
              <a:t>88 % élèves masculins (donc 12 % élèves féminines!)</a:t>
            </a:r>
          </a:p>
          <a:p>
            <a:r>
              <a:rPr lang="fr-CA" dirty="0" smtClean="0"/>
              <a:t>Taux d’abandon : 2017-2018            24,05 %  2018-2019            8,59 %</a:t>
            </a:r>
          </a:p>
          <a:p>
            <a:r>
              <a:rPr lang="fr-CA" smtClean="0"/>
              <a:t>84 enseignants (incluant </a:t>
            </a:r>
            <a:r>
              <a:rPr lang="fr-CA" dirty="0" smtClean="0"/>
              <a:t>taux horaire)</a:t>
            </a:r>
          </a:p>
          <a:p>
            <a:endParaRPr lang="fr-CA" dirty="0" smtClean="0"/>
          </a:p>
          <a:p>
            <a:endParaRPr lang="fr-CA" dirty="0"/>
          </a:p>
        </p:txBody>
      </p:sp>
      <p:sp>
        <p:nvSpPr>
          <p:cNvPr id="4" name="Flèche droite 3"/>
          <p:cNvSpPr/>
          <p:nvPr/>
        </p:nvSpPr>
        <p:spPr>
          <a:xfrm>
            <a:off x="4937760" y="5266944"/>
            <a:ext cx="493776" cy="192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Flèche droite 4"/>
          <p:cNvSpPr/>
          <p:nvPr/>
        </p:nvSpPr>
        <p:spPr>
          <a:xfrm>
            <a:off x="7900416" y="5262372"/>
            <a:ext cx="493776" cy="192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94877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1480" y="466343"/>
            <a:ext cx="10863072" cy="1362113"/>
          </a:xfrm>
        </p:spPr>
        <p:txBody>
          <a:bodyPr>
            <a:normAutofit/>
          </a:bodyPr>
          <a:lstStyle/>
          <a:p>
            <a:pPr algn="ctr"/>
            <a:r>
              <a:rPr lang="fr-CA" sz="4000" b="1" dirty="0" smtClean="0">
                <a:solidFill>
                  <a:schemeClr val="accent1"/>
                </a:solidFill>
              </a:rPr>
              <a:t>ÉQUIPE PROFESSIONNELLE</a:t>
            </a:r>
            <a:endParaRPr lang="fr-CA" sz="4000" b="1" dirty="0">
              <a:solidFill>
                <a:schemeClr val="accent1"/>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631654686"/>
              </p:ext>
            </p:extLst>
          </p:nvPr>
        </p:nvGraphicFramePr>
        <p:xfrm>
          <a:off x="530352" y="2066544"/>
          <a:ext cx="5148072" cy="452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1815897687"/>
              </p:ext>
            </p:extLst>
          </p:nvPr>
        </p:nvGraphicFramePr>
        <p:xfrm>
          <a:off x="5082540" y="3099057"/>
          <a:ext cx="6400800" cy="2197590"/>
        </p:xfrm>
        <a:graphic>
          <a:graphicData uri="http://schemas.openxmlformats.org/drawingml/2006/table">
            <a:tbl>
              <a:tblPr firstRow="1" bandRow="1">
                <a:tableStyleId>{8A107856-5554-42FB-B03E-39F5DBC370BA}</a:tableStyleId>
              </a:tblPr>
              <a:tblGrid>
                <a:gridCol w="2059926">
                  <a:extLst>
                    <a:ext uri="{9D8B030D-6E8A-4147-A177-3AD203B41FA5}">
                      <a16:colId xmlns:a16="http://schemas.microsoft.com/office/drawing/2014/main" val="588182563"/>
                    </a:ext>
                  </a:extLst>
                </a:gridCol>
                <a:gridCol w="4340874">
                  <a:extLst>
                    <a:ext uri="{9D8B030D-6E8A-4147-A177-3AD203B41FA5}">
                      <a16:colId xmlns:a16="http://schemas.microsoft.com/office/drawing/2014/main" val="2176378081"/>
                    </a:ext>
                  </a:extLst>
                </a:gridCol>
              </a:tblGrid>
              <a:tr h="366265">
                <a:tc>
                  <a:txBody>
                    <a:bodyPr/>
                    <a:lstStyle/>
                    <a:p>
                      <a:r>
                        <a:rPr lang="fr-CA" b="1" i="1" dirty="0" smtClean="0">
                          <a:latin typeface="Calibri Light" panose="020F0302020204030204" pitchFamily="34" charset="0"/>
                          <a:cs typeface="Calibri Light" panose="020F0302020204030204" pitchFamily="34" charset="0"/>
                        </a:rPr>
                        <a:t>Danielle Courchesne</a:t>
                      </a:r>
                      <a:endParaRPr lang="fr-CA" b="1" i="1" dirty="0">
                        <a:latin typeface="Calibri Light" panose="020F0302020204030204" pitchFamily="34" charset="0"/>
                        <a:cs typeface="Calibri Light" panose="020F0302020204030204" pitchFamily="34" charset="0"/>
                      </a:endParaRPr>
                    </a:p>
                  </a:txBody>
                  <a:tcPr/>
                </a:tc>
                <a:tc>
                  <a:txBody>
                    <a:bodyPr/>
                    <a:lstStyle/>
                    <a:p>
                      <a:r>
                        <a:rPr lang="fr-CA" b="1" i="1" dirty="0" smtClean="0">
                          <a:latin typeface="Calibri Light" panose="020F0302020204030204" pitchFamily="34" charset="0"/>
                          <a:cs typeface="Calibri Light" panose="020F0302020204030204" pitchFamily="34" charset="0"/>
                        </a:rPr>
                        <a:t>Orthopédagogue 2 jrs/semaine</a:t>
                      </a:r>
                      <a:endParaRPr lang="fr-CA" b="1" i="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191618193"/>
                  </a:ext>
                </a:extLst>
              </a:tr>
              <a:tr h="366265">
                <a:tc>
                  <a:txBody>
                    <a:bodyPr/>
                    <a:lstStyle/>
                    <a:p>
                      <a:r>
                        <a:rPr lang="fr-CA" b="1" i="1" dirty="0" smtClean="0">
                          <a:latin typeface="Calibri Light" panose="020F0302020204030204" pitchFamily="34" charset="0"/>
                          <a:cs typeface="Calibri Light" panose="020F0302020204030204" pitchFamily="34" charset="0"/>
                        </a:rPr>
                        <a:t>Claude Dionne</a:t>
                      </a:r>
                      <a:endParaRPr lang="fr-CA" b="1" i="1" dirty="0">
                        <a:latin typeface="Calibri Light" panose="020F0302020204030204" pitchFamily="34" charset="0"/>
                        <a:cs typeface="Calibri Light" panose="020F0302020204030204" pitchFamily="34" charset="0"/>
                      </a:endParaRPr>
                    </a:p>
                  </a:txBody>
                  <a:tcPr/>
                </a:tc>
                <a:tc>
                  <a:txBody>
                    <a:bodyPr/>
                    <a:lstStyle/>
                    <a:p>
                      <a:r>
                        <a:rPr lang="fr-CA" b="1" i="1" dirty="0" smtClean="0">
                          <a:latin typeface="Calibri Light" panose="020F0302020204030204" pitchFamily="34" charset="0"/>
                          <a:cs typeface="Calibri Light" panose="020F0302020204030204" pitchFamily="34" charset="0"/>
                        </a:rPr>
                        <a:t>Aide pédagogique (demi</a:t>
                      </a:r>
                      <a:r>
                        <a:rPr lang="fr-CA" b="1" i="1" baseline="0" dirty="0" smtClean="0">
                          <a:latin typeface="Calibri Light" panose="020F0302020204030204" pitchFamily="34" charset="0"/>
                          <a:cs typeface="Calibri Light" panose="020F0302020204030204" pitchFamily="34" charset="0"/>
                        </a:rPr>
                        <a:t> temps)</a:t>
                      </a:r>
                      <a:endParaRPr lang="fr-CA" b="1" i="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384567277"/>
                  </a:ext>
                </a:extLst>
              </a:tr>
              <a:tr h="366265">
                <a:tc>
                  <a:txBody>
                    <a:bodyPr/>
                    <a:lstStyle/>
                    <a:p>
                      <a:r>
                        <a:rPr lang="fr-CA" b="1" i="1" dirty="0" smtClean="0">
                          <a:latin typeface="Calibri Light" panose="020F0302020204030204" pitchFamily="34" charset="0"/>
                          <a:cs typeface="Calibri Light" panose="020F0302020204030204" pitchFamily="34" charset="0"/>
                        </a:rPr>
                        <a:t>Jacinthe Duval</a:t>
                      </a:r>
                      <a:endParaRPr lang="fr-CA" b="1" i="1" dirty="0">
                        <a:latin typeface="Calibri Light" panose="020F0302020204030204" pitchFamily="34" charset="0"/>
                        <a:cs typeface="Calibri Light" panose="020F0302020204030204" pitchFamily="34" charset="0"/>
                      </a:endParaRPr>
                    </a:p>
                  </a:txBody>
                  <a:tcPr/>
                </a:tc>
                <a:tc>
                  <a:txBody>
                    <a:bodyPr/>
                    <a:lstStyle/>
                    <a:p>
                      <a:r>
                        <a:rPr lang="fr-CA" b="1" i="1" dirty="0" smtClean="0">
                          <a:latin typeface="Calibri Light" panose="020F0302020204030204" pitchFamily="34" charset="0"/>
                          <a:cs typeface="Calibri Light" panose="020F0302020204030204" pitchFamily="34" charset="0"/>
                        </a:rPr>
                        <a:t>Services</a:t>
                      </a:r>
                      <a:r>
                        <a:rPr lang="fr-CA" b="1" i="1" baseline="0" dirty="0" smtClean="0">
                          <a:latin typeface="Calibri Light" panose="020F0302020204030204" pitchFamily="34" charset="0"/>
                          <a:cs typeface="Calibri Light" panose="020F0302020204030204" pitchFamily="34" charset="0"/>
                        </a:rPr>
                        <a:t> pédagogiques</a:t>
                      </a:r>
                      <a:endParaRPr lang="fr-CA" b="1" i="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210512839"/>
                  </a:ext>
                </a:extLst>
              </a:tr>
              <a:tr h="366265">
                <a:tc>
                  <a:txBody>
                    <a:bodyPr/>
                    <a:lstStyle/>
                    <a:p>
                      <a:r>
                        <a:rPr lang="fr-CA" b="1" i="1" dirty="0" smtClean="0">
                          <a:latin typeface="Calibri Light" panose="020F0302020204030204" pitchFamily="34" charset="0"/>
                          <a:cs typeface="Calibri Light" panose="020F0302020204030204" pitchFamily="34" charset="0"/>
                        </a:rPr>
                        <a:t>Daniel Filteau</a:t>
                      </a:r>
                      <a:endParaRPr lang="fr-CA" b="1" i="1" dirty="0">
                        <a:latin typeface="Calibri Light" panose="020F0302020204030204" pitchFamily="34" charset="0"/>
                        <a:cs typeface="Calibri Light" panose="020F0302020204030204" pitchFamily="34" charset="0"/>
                      </a:endParaRPr>
                    </a:p>
                  </a:txBody>
                  <a:tcPr/>
                </a:tc>
                <a:tc>
                  <a:txBody>
                    <a:bodyPr/>
                    <a:lstStyle/>
                    <a:p>
                      <a:r>
                        <a:rPr lang="fr-CA" b="1" i="1" dirty="0" smtClean="0">
                          <a:latin typeface="Calibri Light" panose="020F0302020204030204" pitchFamily="34" charset="0"/>
                          <a:cs typeface="Calibri Light" panose="020F0302020204030204" pitchFamily="34" charset="0"/>
                        </a:rPr>
                        <a:t>Conseiller</a:t>
                      </a:r>
                      <a:r>
                        <a:rPr lang="fr-CA" b="1" i="1" baseline="0" dirty="0" smtClean="0">
                          <a:latin typeface="Calibri Light" panose="020F0302020204030204" pitchFamily="34" charset="0"/>
                          <a:cs typeface="Calibri Light" panose="020F0302020204030204" pitchFamily="34" charset="0"/>
                        </a:rPr>
                        <a:t> à la réussite scolaire 1 jr/semaine</a:t>
                      </a:r>
                      <a:endParaRPr lang="fr-CA" b="1" i="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800115924"/>
                  </a:ext>
                </a:extLst>
              </a:tr>
              <a:tr h="366265">
                <a:tc>
                  <a:txBody>
                    <a:bodyPr/>
                    <a:lstStyle/>
                    <a:p>
                      <a:r>
                        <a:rPr lang="fr-CA" b="1" i="1" dirty="0" smtClean="0">
                          <a:latin typeface="Calibri Light" panose="020F0302020204030204" pitchFamily="34" charset="0"/>
                          <a:cs typeface="Calibri Light" panose="020F0302020204030204" pitchFamily="34" charset="0"/>
                        </a:rPr>
                        <a:t>Denis Lebel</a:t>
                      </a:r>
                      <a:endParaRPr lang="fr-CA" b="1" i="1" dirty="0">
                        <a:latin typeface="Calibri Light" panose="020F0302020204030204" pitchFamily="34" charset="0"/>
                        <a:cs typeface="Calibri Light" panose="020F0302020204030204" pitchFamily="34" charset="0"/>
                      </a:endParaRPr>
                    </a:p>
                  </a:txBody>
                  <a:tcPr/>
                </a:tc>
                <a:tc>
                  <a:txBody>
                    <a:bodyPr/>
                    <a:lstStyle/>
                    <a:p>
                      <a:r>
                        <a:rPr lang="fr-CA" b="1" i="1" dirty="0" smtClean="0">
                          <a:latin typeface="Calibri Light" panose="020F0302020204030204" pitchFamily="34" charset="0"/>
                          <a:cs typeface="Calibri Light" panose="020F0302020204030204" pitchFamily="34" charset="0"/>
                        </a:rPr>
                        <a:t>Agent de réadaptation</a:t>
                      </a:r>
                      <a:endParaRPr lang="fr-CA" b="1" i="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39782129"/>
                  </a:ext>
                </a:extLst>
              </a:tr>
              <a:tr h="366265">
                <a:tc>
                  <a:txBody>
                    <a:bodyPr/>
                    <a:lstStyle/>
                    <a:p>
                      <a:r>
                        <a:rPr lang="fr-CA" b="1" i="1" dirty="0" smtClean="0">
                          <a:latin typeface="Calibri Light" panose="020F0302020204030204" pitchFamily="34" charset="0"/>
                          <a:cs typeface="Calibri Light" panose="020F0302020204030204" pitchFamily="34" charset="0"/>
                        </a:rPr>
                        <a:t>Mylène Lecours</a:t>
                      </a:r>
                      <a:endParaRPr lang="fr-CA" b="1" i="1" dirty="0">
                        <a:latin typeface="Calibri Light" panose="020F0302020204030204" pitchFamily="34" charset="0"/>
                        <a:cs typeface="Calibri Light" panose="020F0302020204030204" pitchFamily="34" charset="0"/>
                      </a:endParaRPr>
                    </a:p>
                  </a:txBody>
                  <a:tcPr/>
                </a:tc>
                <a:tc>
                  <a:txBody>
                    <a:bodyPr/>
                    <a:lstStyle/>
                    <a:p>
                      <a:r>
                        <a:rPr lang="fr-CA" b="1" i="1" dirty="0" smtClean="0">
                          <a:latin typeface="Calibri Light" panose="020F0302020204030204" pitchFamily="34" charset="0"/>
                          <a:cs typeface="Calibri Light" panose="020F0302020204030204" pitchFamily="34" charset="0"/>
                        </a:rPr>
                        <a:t>Psychologue</a:t>
                      </a:r>
                      <a:endParaRPr lang="fr-CA" b="1" i="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176986791"/>
                  </a:ext>
                </a:extLst>
              </a:tr>
            </a:tbl>
          </a:graphicData>
        </a:graphic>
      </p:graphicFrame>
      <p:cxnSp>
        <p:nvCxnSpPr>
          <p:cNvPr id="17" name="Connecteur droit avec flèche 16"/>
          <p:cNvCxnSpPr/>
          <p:nvPr/>
        </p:nvCxnSpPr>
        <p:spPr>
          <a:xfrm flipV="1">
            <a:off x="4645152" y="3634740"/>
            <a:ext cx="228600" cy="6096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9" name="Flèche courbée vers la gauche 18"/>
          <p:cNvSpPr/>
          <p:nvPr/>
        </p:nvSpPr>
        <p:spPr>
          <a:xfrm>
            <a:off x="4579620" y="3665220"/>
            <a:ext cx="518160" cy="71474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22438791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chemeClr val="accent1"/>
                </a:solidFill>
              </a:rPr>
              <a:t>COMITÉS DES PROFESSIONNELLES ET DES PROFESSIONNELS</a:t>
            </a:r>
            <a:endParaRPr lang="fr-CA" b="1" dirty="0">
              <a:solidFill>
                <a:schemeClr val="accent1"/>
              </a:solidFill>
            </a:endParaRPr>
          </a:p>
        </p:txBody>
      </p:sp>
      <p:sp>
        <p:nvSpPr>
          <p:cNvPr id="3" name="Espace réservé du contenu 2"/>
          <p:cNvSpPr>
            <a:spLocks noGrp="1"/>
          </p:cNvSpPr>
          <p:nvPr>
            <p:ph idx="1"/>
          </p:nvPr>
        </p:nvSpPr>
        <p:spPr>
          <a:xfrm>
            <a:off x="1280160" y="1828456"/>
            <a:ext cx="9628632" cy="5029543"/>
          </a:xfrm>
        </p:spPr>
        <p:txBody>
          <a:bodyPr>
            <a:normAutofit fontScale="85000" lnSpcReduction="20000"/>
          </a:bodyPr>
          <a:lstStyle/>
          <a:p>
            <a:r>
              <a:rPr lang="fr-CA" sz="2800" b="1" dirty="0" smtClean="0"/>
              <a:t>Comité suivi élève – rencontre mensuelle</a:t>
            </a:r>
          </a:p>
          <a:p>
            <a:pPr marL="0" indent="0">
              <a:buNone/>
            </a:pPr>
            <a:r>
              <a:rPr lang="fr-CA" b="1" dirty="0" smtClean="0"/>
              <a:t>But : </a:t>
            </a:r>
            <a:r>
              <a:rPr lang="fr-CA" b="1" dirty="0"/>
              <a:t>C</a:t>
            </a:r>
            <a:r>
              <a:rPr lang="fr-CA" b="1" dirty="0" smtClean="0"/>
              <a:t>olliger l’ensemble des informations et des interventions dans une vision d’efficience</a:t>
            </a:r>
          </a:p>
          <a:p>
            <a:pPr>
              <a:buFont typeface="Wingdings" panose="05000000000000000000" pitchFamily="2" charset="2"/>
              <a:buChar char=""/>
            </a:pPr>
            <a:r>
              <a:rPr lang="fr-CA" dirty="0" smtClean="0"/>
              <a:t>Avec rapport d’absences des élèves</a:t>
            </a:r>
          </a:p>
          <a:p>
            <a:pPr>
              <a:buFont typeface="Wingdings" panose="05000000000000000000" pitchFamily="2" charset="2"/>
              <a:buChar char=""/>
            </a:pPr>
            <a:r>
              <a:rPr lang="fr-CA" dirty="0" smtClean="0"/>
              <a:t>Avec tableau des résultats SU / ECH pour chaque groupe/programme</a:t>
            </a:r>
          </a:p>
          <a:p>
            <a:pPr>
              <a:buFont typeface="Wingdings" panose="05000000000000000000" pitchFamily="2" charset="2"/>
              <a:buChar char=""/>
            </a:pPr>
            <a:r>
              <a:rPr lang="fr-CA" dirty="0" smtClean="0"/>
              <a:t>Intervention personnalisée en respect du </a:t>
            </a:r>
            <a:r>
              <a:rPr lang="fr-CA" i="1" dirty="0" smtClean="0"/>
              <a:t>RAI</a:t>
            </a:r>
          </a:p>
          <a:p>
            <a:pPr>
              <a:buFont typeface="Wingdings" panose="05000000000000000000" pitchFamily="2" charset="2"/>
              <a:buChar char=""/>
            </a:pPr>
            <a:r>
              <a:rPr lang="fr-CA" dirty="0"/>
              <a:t>Présence de la </a:t>
            </a:r>
            <a:r>
              <a:rPr lang="fr-CA" dirty="0" smtClean="0"/>
              <a:t>direction</a:t>
            </a:r>
          </a:p>
          <a:p>
            <a:r>
              <a:rPr lang="fr-CA" sz="2800" b="1" dirty="0" smtClean="0"/>
              <a:t>Comité des </a:t>
            </a:r>
            <a:r>
              <a:rPr lang="fr-CA" sz="2800" b="1" dirty="0"/>
              <a:t>professionnelles et </a:t>
            </a:r>
            <a:r>
              <a:rPr lang="fr-CA" sz="2800" b="1" dirty="0" smtClean="0"/>
              <a:t>professionnels – rencontre mensuelle</a:t>
            </a:r>
          </a:p>
          <a:p>
            <a:pPr marL="0" indent="0">
              <a:buNone/>
            </a:pPr>
            <a:r>
              <a:rPr lang="fr-CA" b="1" dirty="0" smtClean="0"/>
              <a:t>But : </a:t>
            </a:r>
            <a:r>
              <a:rPr lang="fr-CA" b="1" dirty="0"/>
              <a:t>S</a:t>
            </a:r>
            <a:r>
              <a:rPr lang="fr-CA" b="1" dirty="0" smtClean="0"/>
              <a:t>outenir l’intervention en complémentarité professionnelle</a:t>
            </a:r>
            <a:endParaRPr lang="fr-CA" dirty="0" smtClean="0"/>
          </a:p>
          <a:p>
            <a:pPr>
              <a:buFont typeface="Wingdings" panose="05000000000000000000" pitchFamily="2" charset="2"/>
              <a:buChar char=""/>
            </a:pPr>
            <a:r>
              <a:rPr lang="fr-CA" dirty="0" smtClean="0"/>
              <a:t>Divers sujets en lien avec nos rôles respectifs et complémentaires</a:t>
            </a:r>
          </a:p>
          <a:p>
            <a:pPr>
              <a:buFont typeface="Wingdings" panose="05000000000000000000" pitchFamily="2" charset="2"/>
              <a:buChar char=""/>
            </a:pPr>
            <a:r>
              <a:rPr lang="fr-CA" dirty="0" smtClean="0"/>
              <a:t>Élaboration et interprétation commune des processus internes, réglementations, cadres de références, etc.</a:t>
            </a:r>
          </a:p>
          <a:p>
            <a:pPr>
              <a:buFont typeface="Wingdings" panose="05000000000000000000" pitchFamily="2" charset="2"/>
              <a:buChar char=""/>
            </a:pPr>
            <a:r>
              <a:rPr lang="fr-CA" dirty="0" smtClean="0"/>
              <a:t>Présence des membres de la direction</a:t>
            </a:r>
            <a:endParaRPr lang="fr-CA" dirty="0"/>
          </a:p>
        </p:txBody>
      </p:sp>
    </p:spTree>
    <p:extLst>
      <p:ext uri="{BB962C8B-B14F-4D97-AF65-F5344CB8AC3E}">
        <p14:creationId xmlns:p14="http://schemas.microsoft.com/office/powerpoint/2010/main" val="8847086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36027" y="433388"/>
            <a:ext cx="5331121" cy="692150"/>
          </a:xfrm>
        </p:spPr>
        <p:txBody>
          <a:bodyPr>
            <a:normAutofit/>
          </a:bodyPr>
          <a:lstStyle/>
          <a:p>
            <a:pPr algn="ctr">
              <a:defRPr/>
            </a:pPr>
            <a:r>
              <a:rPr lang="fr-CA" sz="4000" dirty="0">
                <a:solidFill>
                  <a:schemeClr val="tx2">
                    <a:satMod val="130000"/>
                  </a:schemeClr>
                </a:solidFill>
              </a:rPr>
              <a:t>Tableau encadrement</a:t>
            </a:r>
            <a:endParaRPr lang="fr-FR" sz="4000" dirty="0">
              <a:solidFill>
                <a:schemeClr val="tx2">
                  <a:satMod val="130000"/>
                </a:schemeClr>
              </a:solidFill>
            </a:endParaRPr>
          </a:p>
        </p:txBody>
      </p:sp>
      <p:sp>
        <p:nvSpPr>
          <p:cNvPr id="11267" name="Rectangle 3"/>
          <p:cNvSpPr>
            <a:spLocks noGrp="1" noChangeArrowheads="1"/>
          </p:cNvSpPr>
          <p:nvPr>
            <p:ph idx="1"/>
          </p:nvPr>
        </p:nvSpPr>
        <p:spPr>
          <a:xfrm>
            <a:off x="4943475" y="692151"/>
            <a:ext cx="1943100" cy="1008063"/>
          </a:xfrm>
          <a:solidFill>
            <a:schemeClr val="accent1"/>
          </a:solidFill>
          <a:ln w="19050">
            <a:solidFill>
              <a:schemeClr val="tx1"/>
            </a:solidFill>
            <a:miter lim="800000"/>
            <a:headEnd/>
            <a:tailEnd/>
          </a:ln>
        </p:spPr>
        <p:txBody>
          <a:bodyPr/>
          <a:lstStyle/>
          <a:p>
            <a:pPr algn="ctr" eaLnBrk="1" hangingPunct="1">
              <a:lnSpc>
                <a:spcPct val="80000"/>
              </a:lnSpc>
              <a:buFont typeface="Wingdings" panose="05000000000000000000" pitchFamily="2" charset="2"/>
              <a:buNone/>
            </a:pPr>
            <a:r>
              <a:rPr lang="fr-CA" altLang="fr-FR" sz="1400" b="1"/>
              <a:t>GROUPE-CLASSE</a:t>
            </a:r>
          </a:p>
        </p:txBody>
      </p:sp>
      <p:sp>
        <p:nvSpPr>
          <p:cNvPr id="14340" name="Text Box 4"/>
          <p:cNvSpPr txBox="1">
            <a:spLocks noChangeArrowheads="1"/>
          </p:cNvSpPr>
          <p:nvPr/>
        </p:nvSpPr>
        <p:spPr bwMode="auto">
          <a:xfrm>
            <a:off x="5303838" y="1125538"/>
            <a:ext cx="1225550" cy="369332"/>
          </a:xfrm>
          <a:prstGeom prst="rect">
            <a:avLst/>
          </a:prstGeom>
          <a:noFill/>
          <a:ln w="19050">
            <a:solidFill>
              <a:schemeClr val="tx1"/>
            </a:solidFill>
            <a:miter lim="800000"/>
            <a:headEnd/>
            <a:tailEnd/>
          </a:ln>
          <a:effectLst/>
        </p:spPr>
        <p:txBody>
          <a:bodyPr>
            <a:spAutoFit/>
          </a:bodyPr>
          <a:lstStyle/>
          <a:p>
            <a:pPr algn="ctr">
              <a:spcBef>
                <a:spcPct val="50000"/>
              </a:spcBef>
              <a:defRPr/>
            </a:pPr>
            <a:r>
              <a:rPr lang="fr-CA" b="1" dirty="0">
                <a:effectLst>
                  <a:outerShdw blurRad="38100" dist="38100" dir="2700000" algn="tl">
                    <a:srgbClr val="C0C0C0"/>
                  </a:outerShdw>
                </a:effectLst>
                <a:latin typeface="Bahnschrift SemiBold" panose="020B0502040204020203" pitchFamily="34" charset="0"/>
              </a:rPr>
              <a:t>ÉLÈVE</a:t>
            </a:r>
          </a:p>
        </p:txBody>
      </p:sp>
      <p:sp>
        <p:nvSpPr>
          <p:cNvPr id="11269" name="Rectangle 7"/>
          <p:cNvSpPr>
            <a:spLocks noChangeArrowheads="1"/>
          </p:cNvSpPr>
          <p:nvPr/>
        </p:nvSpPr>
        <p:spPr bwMode="auto">
          <a:xfrm>
            <a:off x="3143250" y="1052513"/>
            <a:ext cx="1582738" cy="576262"/>
          </a:xfrm>
          <a:prstGeom prst="rect">
            <a:avLst/>
          </a:prstGeom>
          <a:solidFill>
            <a:schemeClr val="accent1"/>
          </a:solidFill>
          <a:ln w="19050">
            <a:solidFill>
              <a:schemeClr val="tx1"/>
            </a:solidFill>
            <a:miter lim="800000"/>
            <a:headEnd/>
            <a:tailEnd/>
          </a:ln>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ENCADREMENT</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COMPORTEMENT</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Gestion de classe</a:t>
            </a:r>
          </a:p>
          <a:p>
            <a:pPr algn="ctr" eaLnBrk="1" hangingPunct="1">
              <a:lnSpc>
                <a:spcPct val="80000"/>
              </a:lnSpc>
              <a:spcBef>
                <a:spcPct val="20000"/>
              </a:spcBef>
              <a:buClr>
                <a:schemeClr val="bg2"/>
              </a:buClr>
              <a:buSzPct val="75000"/>
              <a:buFont typeface="Wingdings" panose="05000000000000000000" pitchFamily="2" charset="2"/>
              <a:buNone/>
            </a:pPr>
            <a:endParaRPr lang="fr-CA" altLang="fr-FR" sz="1400" b="1" dirty="0"/>
          </a:p>
        </p:txBody>
      </p:sp>
      <p:sp>
        <p:nvSpPr>
          <p:cNvPr id="11270" name="Rectangle 8"/>
          <p:cNvSpPr>
            <a:spLocks noChangeArrowheads="1"/>
          </p:cNvSpPr>
          <p:nvPr/>
        </p:nvSpPr>
        <p:spPr bwMode="auto">
          <a:xfrm>
            <a:off x="7246938" y="1088197"/>
            <a:ext cx="1584325" cy="576262"/>
          </a:xfrm>
          <a:prstGeom prst="rect">
            <a:avLst/>
          </a:prstGeom>
          <a:solidFill>
            <a:schemeClr val="accent1"/>
          </a:solidFill>
          <a:ln w="19050">
            <a:solidFill>
              <a:schemeClr val="tx1"/>
            </a:solidFill>
            <a:miter lim="800000"/>
            <a:headEnd/>
            <a:tailEnd/>
          </a:ln>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ENCADREMENT</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ACADÉMIQUE</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Suivi matière</a:t>
            </a:r>
          </a:p>
          <a:p>
            <a:pPr algn="ctr" eaLnBrk="1" hangingPunct="1">
              <a:lnSpc>
                <a:spcPct val="80000"/>
              </a:lnSpc>
              <a:spcBef>
                <a:spcPct val="20000"/>
              </a:spcBef>
              <a:buClr>
                <a:schemeClr val="bg2"/>
              </a:buClr>
              <a:buSzPct val="75000"/>
              <a:buFont typeface="Wingdings" panose="05000000000000000000" pitchFamily="2" charset="2"/>
              <a:buNone/>
            </a:pPr>
            <a:endParaRPr lang="fr-CA" altLang="fr-FR" sz="1400" b="1" dirty="0"/>
          </a:p>
        </p:txBody>
      </p:sp>
      <p:sp>
        <p:nvSpPr>
          <p:cNvPr id="11271" name="Rectangle 9"/>
          <p:cNvSpPr>
            <a:spLocks noChangeArrowheads="1"/>
          </p:cNvSpPr>
          <p:nvPr/>
        </p:nvSpPr>
        <p:spPr bwMode="auto">
          <a:xfrm>
            <a:off x="2142309" y="4076700"/>
            <a:ext cx="2729729" cy="2001834"/>
          </a:xfrm>
          <a:prstGeom prst="rect">
            <a:avLst/>
          </a:prstGeom>
          <a:solidFill>
            <a:schemeClr val="accent1"/>
          </a:solidFill>
          <a:ln w="19050">
            <a:solidFill>
              <a:schemeClr val="tx1"/>
            </a:solidFill>
            <a:miter lim="800000"/>
            <a:headEnd/>
            <a:tailEnd/>
          </a:ln>
        </p:spPr>
        <p:txBody>
          <a:bodyPr lIns="0" tIns="0" rIns="0" bIns="0"/>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80000"/>
              </a:lnSpc>
              <a:spcBef>
                <a:spcPct val="20000"/>
              </a:spcBef>
              <a:buClr>
                <a:schemeClr val="bg2"/>
              </a:buClr>
              <a:buSzPct val="75000"/>
              <a:buFont typeface="Wingdings" panose="05000000000000000000" pitchFamily="2" charset="2"/>
              <a:buNone/>
            </a:pPr>
            <a:endParaRPr lang="fr-CA" altLang="fr-FR" sz="1000" b="1" dirty="0">
              <a:solidFill>
                <a:schemeClr val="bg2"/>
              </a:solidFill>
            </a:endParaRP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PERSONNE RESSOURCE:</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AGENT DE RÉADAPTATION</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smtClean="0">
                <a:latin typeface="Calibri Light" panose="020F0302020204030204" pitchFamily="34" charset="0"/>
                <a:cs typeface="Calibri Light" panose="020F0302020204030204" pitchFamily="34" charset="0"/>
              </a:rPr>
              <a:t>PSYCHOLOGUE</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smtClean="0">
                <a:latin typeface="Calibri Light" panose="020F0302020204030204" pitchFamily="34" charset="0"/>
                <a:cs typeface="Calibri Light" panose="020F0302020204030204" pitchFamily="34" charset="0"/>
              </a:rPr>
              <a:t>CONSEILLER RÉUSSITE SCOLAIRE</a:t>
            </a:r>
            <a:endParaRPr lang="fr-CA" altLang="fr-FR" sz="1200" b="1" dirty="0">
              <a:latin typeface="Calibri Light" panose="020F0302020204030204" pitchFamily="34" charset="0"/>
              <a:cs typeface="Calibri Light" panose="020F0302020204030204" pitchFamily="34" charset="0"/>
            </a:endParaRP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u="sng" dirty="0">
                <a:latin typeface="Calibri Light" panose="020F0302020204030204" pitchFamily="34" charset="0"/>
                <a:cs typeface="Calibri Light" panose="020F0302020204030204" pitchFamily="34" charset="0"/>
              </a:rPr>
              <a:t>Ordre personnel</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Médical</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Attitudes</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Légal</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Situationnel</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Etc.</a:t>
            </a:r>
          </a:p>
          <a:p>
            <a:pPr algn="ctr" eaLnBrk="1" hangingPunct="1">
              <a:lnSpc>
                <a:spcPct val="80000"/>
              </a:lnSpc>
              <a:spcBef>
                <a:spcPct val="20000"/>
              </a:spcBef>
              <a:buClr>
                <a:schemeClr val="bg2"/>
              </a:buClr>
              <a:buSzPct val="75000"/>
              <a:buFont typeface="Wingdings" panose="05000000000000000000" pitchFamily="2" charset="2"/>
              <a:buNone/>
            </a:pPr>
            <a:endParaRPr lang="fr-CA" altLang="fr-FR" sz="1000" b="1" dirty="0">
              <a:solidFill>
                <a:schemeClr val="bg2"/>
              </a:solidFill>
            </a:endParaRPr>
          </a:p>
        </p:txBody>
      </p:sp>
      <p:sp>
        <p:nvSpPr>
          <p:cNvPr id="11272" name="Rectangle 10"/>
          <p:cNvSpPr>
            <a:spLocks noChangeArrowheads="1"/>
          </p:cNvSpPr>
          <p:nvPr/>
        </p:nvSpPr>
        <p:spPr bwMode="auto">
          <a:xfrm>
            <a:off x="1774826" y="1916114"/>
            <a:ext cx="3598863" cy="1944687"/>
          </a:xfrm>
          <a:prstGeom prst="rect">
            <a:avLst/>
          </a:prstGeom>
          <a:solidFill>
            <a:schemeClr val="accent1"/>
          </a:solidFill>
          <a:ln w="190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TÂCHES D’UN ENSEIGNANT</a:t>
            </a:r>
          </a:p>
          <a:p>
            <a:pPr eaLnBrk="1" hangingPunct="1">
              <a:lnSpc>
                <a:spcPct val="80000"/>
              </a:lnSpc>
              <a:spcBef>
                <a:spcPct val="20000"/>
              </a:spcBef>
              <a:buClr>
                <a:schemeClr val="bg2"/>
              </a:buClr>
              <a:buSzPct val="75000"/>
              <a:buFont typeface="Wingdings" panose="05000000000000000000" pitchFamily="2" charset="2"/>
              <a:buNone/>
            </a:pPr>
            <a:endParaRPr lang="fr-CA" altLang="fr-FR" sz="1000" dirty="0">
              <a:latin typeface="Calibri Light" panose="020F0302020204030204" pitchFamily="34" charset="0"/>
              <a:cs typeface="Calibri Light" panose="020F0302020204030204" pitchFamily="34" charset="0"/>
            </a:endParaRPr>
          </a:p>
          <a:p>
            <a:pP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Gestion de classe</a:t>
            </a:r>
            <a:r>
              <a:rPr lang="fr-CA" altLang="fr-FR" sz="1200" dirty="0">
                <a:latin typeface="Calibri Light" panose="020F0302020204030204" pitchFamily="34" charset="0"/>
                <a:cs typeface="Calibri Light" panose="020F0302020204030204" pitchFamily="34" charset="0"/>
              </a:rPr>
              <a:t>: </a:t>
            </a:r>
            <a:r>
              <a:rPr lang="fr-CA" altLang="fr-FR" sz="1200" dirty="0" smtClean="0">
                <a:latin typeface="Calibri Light" panose="020F0302020204030204" pitchFamily="34" charset="0"/>
                <a:cs typeface="Calibri Light" panose="020F0302020204030204" pitchFamily="34" charset="0"/>
              </a:rPr>
              <a:t>consiste </a:t>
            </a:r>
            <a:r>
              <a:rPr lang="fr-CA" altLang="fr-FR" sz="1200" dirty="0">
                <a:latin typeface="Calibri Light" panose="020F0302020204030204" pitchFamily="34" charset="0"/>
                <a:cs typeface="Calibri Light" panose="020F0302020204030204" pitchFamily="34" charset="0"/>
              </a:rPr>
              <a:t>dans la planification, l’organisation et la mise en œuvre des dispositifs éducatifs les plus susceptibles, dans un contexte donné, de maximiser les apprentissages de chacun des élèves.</a:t>
            </a:r>
          </a:p>
          <a:p>
            <a:pPr eaLnBrk="1" hangingPunct="1">
              <a:lnSpc>
                <a:spcPct val="80000"/>
              </a:lnSpc>
              <a:spcBef>
                <a:spcPct val="20000"/>
              </a:spcBef>
              <a:buClr>
                <a:schemeClr val="bg2"/>
              </a:buClr>
              <a:buSzPct val="75000"/>
              <a:buFont typeface="Wingdings" panose="05000000000000000000" pitchFamily="2" charset="2"/>
              <a:buNone/>
            </a:pPr>
            <a:endParaRPr lang="fr-CA" altLang="fr-FR" sz="1200" dirty="0">
              <a:latin typeface="Calibri Light" panose="020F0302020204030204" pitchFamily="34" charset="0"/>
              <a:cs typeface="Calibri Light" panose="020F0302020204030204" pitchFamily="34" charset="0"/>
            </a:endParaRPr>
          </a:p>
          <a:p>
            <a:pP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Tutorat</a:t>
            </a:r>
            <a:r>
              <a:rPr lang="fr-CA" altLang="fr-FR" sz="1200" dirty="0">
                <a:latin typeface="Calibri Light" panose="020F0302020204030204" pitchFamily="34" charset="0"/>
                <a:cs typeface="Calibri Light" panose="020F0302020204030204" pitchFamily="34" charset="0"/>
              </a:rPr>
              <a:t>: Selon un horaire de rencontre déterminé, le tuteur intervient selon trois thèmes: synthèse de la formation reçue, promotion de la personne, insertion dans le milieu.</a:t>
            </a:r>
            <a:endParaRPr lang="fr-CA" altLang="fr-FR" sz="2000" dirty="0">
              <a:latin typeface="Calibri Light" panose="020F0302020204030204" pitchFamily="34" charset="0"/>
              <a:cs typeface="Calibri Light" panose="020F0302020204030204" pitchFamily="34" charset="0"/>
            </a:endParaRPr>
          </a:p>
        </p:txBody>
      </p:sp>
      <p:sp>
        <p:nvSpPr>
          <p:cNvPr id="11273" name="WordArt 14"/>
          <p:cNvSpPr>
            <a:spLocks noChangeArrowheads="1" noChangeShapeType="1" noTextEdit="1"/>
          </p:cNvSpPr>
          <p:nvPr/>
        </p:nvSpPr>
        <p:spPr bwMode="auto">
          <a:xfrm rot="16200000">
            <a:off x="4513263" y="3570288"/>
            <a:ext cx="3009900" cy="854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r-CA" sz="2400" kern="10" spc="480">
                <a:gradFill rotWithShape="1">
                  <a:gsLst>
                    <a:gs pos="0">
                      <a:schemeClr val="accent1"/>
                    </a:gs>
                    <a:gs pos="100000">
                      <a:schemeClr val="tx2"/>
                    </a:gs>
                  </a:gsLst>
                  <a:lin ang="10800000" scaled="1"/>
                </a:gradFill>
                <a:effectLst>
                  <a:outerShdw dist="45791" dir="3378596" algn="ctr" rotWithShape="0">
                    <a:srgbClr val="4D4D4D">
                      <a:alpha val="79999"/>
                    </a:srgbClr>
                  </a:outerShdw>
                </a:effectLst>
                <a:latin typeface="Arial Black" panose="020B0A04020102020204" pitchFamily="34" charset="0"/>
              </a:rPr>
              <a:t>INTERACTION</a:t>
            </a:r>
          </a:p>
          <a:p>
            <a:pPr algn="ctr"/>
            <a:r>
              <a:rPr lang="fr-CA" sz="2400" kern="10" spc="480">
                <a:gradFill rotWithShape="1">
                  <a:gsLst>
                    <a:gs pos="0">
                      <a:schemeClr val="accent1"/>
                    </a:gs>
                    <a:gs pos="100000">
                      <a:schemeClr val="tx2"/>
                    </a:gs>
                  </a:gsLst>
                  <a:lin ang="10800000" scaled="1"/>
                </a:gradFill>
                <a:effectLst>
                  <a:outerShdw dist="45791" dir="3378596" algn="ctr" rotWithShape="0">
                    <a:srgbClr val="4D4D4D">
                      <a:alpha val="79999"/>
                    </a:srgbClr>
                  </a:outerShdw>
                </a:effectLst>
                <a:latin typeface="Arial Black" panose="020B0A04020102020204" pitchFamily="34" charset="0"/>
              </a:rPr>
              <a:t>COMMUNICATION</a:t>
            </a:r>
          </a:p>
        </p:txBody>
      </p:sp>
      <p:sp>
        <p:nvSpPr>
          <p:cNvPr id="11274" name="Rectangle 16"/>
          <p:cNvSpPr>
            <a:spLocks noChangeArrowheads="1"/>
          </p:cNvSpPr>
          <p:nvPr/>
        </p:nvSpPr>
        <p:spPr bwMode="auto">
          <a:xfrm>
            <a:off x="6600826" y="1916113"/>
            <a:ext cx="3743325" cy="1873250"/>
          </a:xfrm>
          <a:prstGeom prst="rect">
            <a:avLst/>
          </a:prstGeom>
          <a:solidFill>
            <a:schemeClr val="accent1"/>
          </a:solidFill>
          <a:ln w="190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TÂCHES D’UN ENSEIGNANT</a:t>
            </a:r>
          </a:p>
          <a:p>
            <a:pPr eaLnBrk="1" hangingPunct="1">
              <a:lnSpc>
                <a:spcPct val="80000"/>
              </a:lnSpc>
              <a:spcBef>
                <a:spcPct val="20000"/>
              </a:spcBef>
              <a:buClr>
                <a:schemeClr val="bg2"/>
              </a:buClr>
              <a:buSzPct val="75000"/>
              <a:buFont typeface="Wingdings" panose="05000000000000000000" pitchFamily="2" charset="2"/>
              <a:buNone/>
            </a:pPr>
            <a:endParaRPr lang="fr-CA" altLang="fr-FR" sz="1200" b="1" dirty="0">
              <a:latin typeface="Calibri Light" panose="020F0302020204030204" pitchFamily="34" charset="0"/>
              <a:cs typeface="Calibri Light" panose="020F0302020204030204" pitchFamily="34" charset="0"/>
            </a:endParaRPr>
          </a:p>
          <a:p>
            <a:pP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Suivi de matière</a:t>
            </a:r>
            <a:r>
              <a:rPr lang="fr-CA" altLang="fr-FR" sz="1200" dirty="0">
                <a:latin typeface="Calibri Light" panose="020F0302020204030204" pitchFamily="34" charset="0"/>
                <a:cs typeface="Calibri Light" panose="020F0302020204030204" pitchFamily="34" charset="0"/>
              </a:rPr>
              <a:t>:  </a:t>
            </a:r>
            <a:r>
              <a:rPr lang="fr-CA" altLang="fr-FR" sz="1200" dirty="0" smtClean="0">
                <a:latin typeface="Calibri Light" panose="020F0302020204030204" pitchFamily="34" charset="0"/>
                <a:cs typeface="Calibri Light" panose="020F0302020204030204" pitchFamily="34" charset="0"/>
              </a:rPr>
              <a:t>démarche </a:t>
            </a:r>
            <a:r>
              <a:rPr lang="fr-CA" altLang="fr-FR" sz="1200" dirty="0">
                <a:latin typeface="Calibri Light" panose="020F0302020204030204" pitchFamily="34" charset="0"/>
                <a:cs typeface="Calibri Light" panose="020F0302020204030204" pitchFamily="34" charset="0"/>
              </a:rPr>
              <a:t>consistant à évaluer la progression académique de l’élève en fonction de l’atteinte des objectifs visés par le module.</a:t>
            </a:r>
          </a:p>
          <a:p>
            <a:pPr eaLnBrk="1" hangingPunct="1">
              <a:lnSpc>
                <a:spcPct val="80000"/>
              </a:lnSpc>
              <a:spcBef>
                <a:spcPct val="20000"/>
              </a:spcBef>
              <a:buClr>
                <a:schemeClr val="bg2"/>
              </a:buClr>
              <a:buSzPct val="75000"/>
              <a:buFont typeface="Wingdings" panose="05000000000000000000" pitchFamily="2" charset="2"/>
              <a:buNone/>
            </a:pPr>
            <a:endParaRPr lang="fr-CA" altLang="fr-FR" sz="1200" dirty="0">
              <a:latin typeface="Calibri Light" panose="020F0302020204030204" pitchFamily="34" charset="0"/>
              <a:cs typeface="Calibri Light" panose="020F0302020204030204" pitchFamily="34" charset="0"/>
            </a:endParaRPr>
          </a:p>
          <a:p>
            <a:pP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Tutorat</a:t>
            </a:r>
            <a:r>
              <a:rPr lang="fr-CA" altLang="fr-FR" sz="1200" dirty="0">
                <a:latin typeface="Calibri Light" panose="020F0302020204030204" pitchFamily="34" charset="0"/>
                <a:cs typeface="Calibri Light" panose="020F0302020204030204" pitchFamily="34" charset="0"/>
              </a:rPr>
              <a:t>: Selon un horaire de rencontre déterminé, le tuteur intervient selon trois thèmes: synthèse de la formation reçue, promotion de la personne, insertion dans le milieu</a:t>
            </a:r>
            <a:r>
              <a:rPr lang="fr-CA" altLang="fr-FR" sz="1200" b="1" dirty="0">
                <a:latin typeface="Calibri Light" panose="020F0302020204030204" pitchFamily="34" charset="0"/>
                <a:cs typeface="Calibri Light" panose="020F0302020204030204" pitchFamily="34" charset="0"/>
              </a:rPr>
              <a:t>.</a:t>
            </a:r>
            <a:endParaRPr lang="fr-CA" altLang="fr-FR" sz="2000" b="1" dirty="0">
              <a:latin typeface="Calibri Light" panose="020F0302020204030204" pitchFamily="34" charset="0"/>
              <a:cs typeface="Calibri Light" panose="020F0302020204030204" pitchFamily="34" charset="0"/>
            </a:endParaRPr>
          </a:p>
        </p:txBody>
      </p:sp>
      <p:sp>
        <p:nvSpPr>
          <p:cNvPr id="11275" name="Rectangle 17"/>
          <p:cNvSpPr>
            <a:spLocks noChangeArrowheads="1"/>
          </p:cNvSpPr>
          <p:nvPr/>
        </p:nvSpPr>
        <p:spPr bwMode="auto">
          <a:xfrm>
            <a:off x="7032625" y="4076699"/>
            <a:ext cx="3024188" cy="2001835"/>
          </a:xfrm>
          <a:prstGeom prst="rect">
            <a:avLst/>
          </a:prstGeom>
          <a:solidFill>
            <a:schemeClr val="accent1"/>
          </a:solidFill>
          <a:ln w="19050">
            <a:solidFill>
              <a:schemeClr val="tx1"/>
            </a:solidFill>
            <a:miter lim="800000"/>
            <a:headEnd/>
            <a:tailEnd/>
          </a:ln>
        </p:spPr>
        <p:txBody>
          <a:bodyPr lIns="0" tIns="0" rIns="0" bIns="0"/>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80000"/>
              </a:lnSpc>
              <a:spcBef>
                <a:spcPct val="20000"/>
              </a:spcBef>
              <a:buClr>
                <a:schemeClr val="bg2"/>
              </a:buClr>
              <a:buSzPct val="75000"/>
              <a:buFont typeface="Wingdings" panose="05000000000000000000" pitchFamily="2" charset="2"/>
              <a:buNone/>
            </a:pPr>
            <a:endParaRPr lang="fr-CA" altLang="fr-FR" sz="1000" b="1" dirty="0">
              <a:solidFill>
                <a:schemeClr val="bg2"/>
              </a:solidFill>
            </a:endParaRP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PERSONNE RESSOURCE:</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smtClean="0">
                <a:latin typeface="Calibri Light" panose="020F0302020204030204" pitchFamily="34" charset="0"/>
                <a:cs typeface="Calibri Light" panose="020F0302020204030204" pitchFamily="34" charset="0"/>
              </a:rPr>
              <a:t>CONSEILLER PÉDAGOGIQUE</a:t>
            </a:r>
            <a:endParaRPr lang="fr-CA" altLang="fr-FR" sz="1200" b="1" dirty="0">
              <a:latin typeface="Calibri Light" panose="020F0302020204030204" pitchFamily="34" charset="0"/>
              <a:cs typeface="Calibri Light" panose="020F0302020204030204" pitchFamily="34" charset="0"/>
            </a:endParaRP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smtClean="0">
                <a:latin typeface="Calibri Light" panose="020F0302020204030204" pitchFamily="34" charset="0"/>
                <a:cs typeface="Calibri Light" panose="020F0302020204030204" pitchFamily="34" charset="0"/>
              </a:rPr>
              <a:t>ORTHOPÉDAGOGUE</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smtClean="0">
                <a:latin typeface="Calibri Light" panose="020F0302020204030204" pitchFamily="34" charset="0"/>
                <a:cs typeface="Calibri Light" panose="020F0302020204030204" pitchFamily="34" charset="0"/>
              </a:rPr>
              <a:t>CONSEILLER RÉUSSITE SCOLAIRE</a:t>
            </a:r>
            <a:endParaRPr lang="fr-CA" altLang="fr-FR" sz="1200" b="1" dirty="0">
              <a:latin typeface="Calibri Light" panose="020F0302020204030204" pitchFamily="34" charset="0"/>
              <a:cs typeface="Calibri Light" panose="020F0302020204030204" pitchFamily="34" charset="0"/>
            </a:endParaRP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u="sng" dirty="0">
                <a:latin typeface="Calibri Light" panose="020F0302020204030204" pitchFamily="34" charset="0"/>
                <a:cs typeface="Calibri Light" panose="020F0302020204030204" pitchFamily="34" charset="0"/>
              </a:rPr>
              <a:t>Ordre académique</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Absentéisme</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Échecs répétés</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Retards académiques</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Gestion de classe</a:t>
            </a:r>
          </a:p>
          <a:p>
            <a:pPr algn="ctr" eaLnBrk="1" hangingPunct="1">
              <a:lnSpc>
                <a:spcPct val="80000"/>
              </a:lnSpc>
              <a:spcBef>
                <a:spcPct val="20000"/>
              </a:spcBef>
              <a:buClr>
                <a:schemeClr val="bg2"/>
              </a:buClr>
              <a:buSzPct val="75000"/>
              <a:buFont typeface="Wingdings" panose="05000000000000000000" pitchFamily="2" charset="2"/>
              <a:buNone/>
            </a:pPr>
            <a:r>
              <a:rPr lang="fr-CA" altLang="fr-FR" sz="1200" b="1" dirty="0">
                <a:latin typeface="Calibri Light" panose="020F0302020204030204" pitchFamily="34" charset="0"/>
                <a:cs typeface="Calibri Light" panose="020F0302020204030204" pitchFamily="34" charset="0"/>
              </a:rPr>
              <a:t>Etc..</a:t>
            </a:r>
          </a:p>
          <a:p>
            <a:pPr algn="ctr" eaLnBrk="1" hangingPunct="1">
              <a:lnSpc>
                <a:spcPct val="80000"/>
              </a:lnSpc>
              <a:spcBef>
                <a:spcPct val="20000"/>
              </a:spcBef>
              <a:buClr>
                <a:schemeClr val="bg2"/>
              </a:buClr>
              <a:buSzPct val="75000"/>
              <a:buFont typeface="Wingdings" panose="05000000000000000000" pitchFamily="2" charset="2"/>
              <a:buNone/>
            </a:pPr>
            <a:endParaRPr lang="fr-CA" altLang="fr-FR" sz="1000" b="1" dirty="0">
              <a:solidFill>
                <a:schemeClr val="bg2"/>
              </a:solidFill>
            </a:endParaRPr>
          </a:p>
        </p:txBody>
      </p:sp>
      <p:sp>
        <p:nvSpPr>
          <p:cNvPr id="11276" name="Line 18"/>
          <p:cNvSpPr>
            <a:spLocks noChangeShapeType="1"/>
          </p:cNvSpPr>
          <p:nvPr/>
        </p:nvSpPr>
        <p:spPr bwMode="auto">
          <a:xfrm flipH="1">
            <a:off x="4440239" y="765175"/>
            <a:ext cx="503237" cy="2159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11277" name="Line 20"/>
          <p:cNvSpPr>
            <a:spLocks noChangeShapeType="1"/>
          </p:cNvSpPr>
          <p:nvPr/>
        </p:nvSpPr>
        <p:spPr bwMode="auto">
          <a:xfrm flipH="1" flipV="1">
            <a:off x="7032625" y="765175"/>
            <a:ext cx="503238" cy="2159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11278" name="Line 21"/>
          <p:cNvSpPr>
            <a:spLocks noChangeShapeType="1"/>
          </p:cNvSpPr>
          <p:nvPr/>
        </p:nvSpPr>
        <p:spPr bwMode="auto">
          <a:xfrm flipH="1">
            <a:off x="3935413" y="1628775"/>
            <a:ext cx="0" cy="287338"/>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11279" name="Line 22"/>
          <p:cNvSpPr>
            <a:spLocks noChangeShapeType="1"/>
          </p:cNvSpPr>
          <p:nvPr/>
        </p:nvSpPr>
        <p:spPr bwMode="auto">
          <a:xfrm>
            <a:off x="7751763" y="1628775"/>
            <a:ext cx="0" cy="287338"/>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11280" name="Line 23"/>
          <p:cNvSpPr>
            <a:spLocks noChangeShapeType="1"/>
          </p:cNvSpPr>
          <p:nvPr/>
        </p:nvSpPr>
        <p:spPr bwMode="auto">
          <a:xfrm flipH="1">
            <a:off x="3719513" y="3860800"/>
            <a:ext cx="0" cy="2159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11281" name="Line 24"/>
          <p:cNvSpPr>
            <a:spLocks noChangeShapeType="1"/>
          </p:cNvSpPr>
          <p:nvPr/>
        </p:nvSpPr>
        <p:spPr bwMode="auto">
          <a:xfrm flipH="1">
            <a:off x="8183563" y="3789363"/>
            <a:ext cx="0" cy="2159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11282" name="AutoShape 26"/>
          <p:cNvSpPr>
            <a:spLocks/>
          </p:cNvSpPr>
          <p:nvPr/>
        </p:nvSpPr>
        <p:spPr bwMode="auto">
          <a:xfrm rot="16200000">
            <a:off x="5808663" y="2046287"/>
            <a:ext cx="431800" cy="8064500"/>
          </a:xfrm>
          <a:prstGeom prst="leftBrace">
            <a:avLst>
              <a:gd name="adj1" fmla="val 155637"/>
              <a:gd name="adj2" fmla="val 49014"/>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ltLang="fr-FR"/>
          </a:p>
        </p:txBody>
      </p:sp>
      <p:sp>
        <p:nvSpPr>
          <p:cNvPr id="14363" name="Text Box 27"/>
          <p:cNvSpPr txBox="1">
            <a:spLocks noChangeArrowheads="1"/>
          </p:cNvSpPr>
          <p:nvPr/>
        </p:nvSpPr>
        <p:spPr bwMode="auto">
          <a:xfrm>
            <a:off x="5014912" y="6294437"/>
            <a:ext cx="1800225" cy="415925"/>
          </a:xfrm>
          <a:prstGeom prst="rect">
            <a:avLst/>
          </a:prstGeom>
          <a:solidFill>
            <a:schemeClr val="accent1"/>
          </a:solidFill>
          <a:ln w="19050">
            <a:solidFill>
              <a:schemeClr val="tx1"/>
            </a:solidFill>
            <a:miter lim="800000"/>
            <a:headEnd/>
            <a:tailEnd/>
          </a:ln>
          <a:effectLst/>
        </p:spPr>
        <p:txBody>
          <a:bodyPr>
            <a:spAutoFit/>
          </a:bodyPr>
          <a:lstStyle/>
          <a:p>
            <a:pPr algn="ctr">
              <a:spcBef>
                <a:spcPct val="50000"/>
              </a:spcBef>
              <a:defRPr/>
            </a:pPr>
            <a:r>
              <a:rPr lang="fr-CA" sz="2000" b="1" dirty="0">
                <a:effectLst>
                  <a:outerShdw blurRad="38100" dist="38100" dir="2700000" algn="tl">
                    <a:srgbClr val="FFFFFF"/>
                  </a:outerShdw>
                </a:effectLst>
                <a:latin typeface="Bahnschrift" panose="020B0502040204020203" pitchFamily="34" charset="0"/>
              </a:rPr>
              <a:t>DIRECTION</a:t>
            </a:r>
            <a:endParaRPr lang="fr-FR" sz="2000" b="1" dirty="0">
              <a:effectLst>
                <a:outerShdw blurRad="38100" dist="38100" dir="2700000" algn="tl">
                  <a:srgbClr val="FFFFFF"/>
                </a:outerShdw>
              </a:effectLst>
              <a:latin typeface="Bahnschrift" panose="020B0502040204020203" pitchFamily="34" charset="0"/>
            </a:endParaRPr>
          </a:p>
        </p:txBody>
      </p:sp>
    </p:spTree>
    <p:extLst>
      <p:ext uri="{BB962C8B-B14F-4D97-AF65-F5344CB8AC3E}">
        <p14:creationId xmlns:p14="http://schemas.microsoft.com/office/powerpoint/2010/main" val="20612187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73026" y="547688"/>
            <a:ext cx="2774677" cy="720725"/>
          </a:xfrm>
        </p:spPr>
        <p:txBody>
          <a:bodyPr/>
          <a:lstStyle/>
          <a:p>
            <a:pPr>
              <a:defRPr/>
            </a:pPr>
            <a:r>
              <a:rPr lang="fr-CA" sz="4000" b="1" dirty="0">
                <a:solidFill>
                  <a:schemeClr val="accent1"/>
                </a:solidFill>
              </a:rPr>
              <a:t>Enseignant</a:t>
            </a:r>
            <a:endParaRPr lang="fr-FR" sz="4000" b="1" dirty="0">
              <a:solidFill>
                <a:schemeClr val="accent1"/>
              </a:solidFill>
            </a:endParaRPr>
          </a:p>
        </p:txBody>
      </p:sp>
      <p:sp>
        <p:nvSpPr>
          <p:cNvPr id="24579" name="Text Box 3"/>
          <p:cNvSpPr txBox="1">
            <a:spLocks noChangeArrowheads="1"/>
          </p:cNvSpPr>
          <p:nvPr>
            <p:custDataLst>
              <p:tags r:id="rId2"/>
            </p:custDataLst>
          </p:nvPr>
        </p:nvSpPr>
        <p:spPr bwMode="auto">
          <a:xfrm>
            <a:off x="4729164" y="1341439"/>
            <a:ext cx="2446337" cy="369332"/>
          </a:xfrm>
          <a:prstGeom prst="rect">
            <a:avLst/>
          </a:prstGeom>
          <a:solidFill>
            <a:srgbClr val="CC3399"/>
          </a:solidFill>
          <a:ln w="190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CA" altLang="fr-FR" b="1" dirty="0">
                <a:latin typeface="Calibri Light" panose="020F0302020204030204" pitchFamily="34" charset="0"/>
                <a:cs typeface="Calibri Light" panose="020F0302020204030204" pitchFamily="34" charset="0"/>
              </a:rPr>
              <a:t>SUIVI COMPORTEMENT</a:t>
            </a:r>
            <a:endParaRPr lang="fr-FR" altLang="fr-FR" b="1" dirty="0">
              <a:latin typeface="Calibri Light" panose="020F0302020204030204" pitchFamily="34" charset="0"/>
              <a:cs typeface="Calibri Light" panose="020F0302020204030204" pitchFamily="34" charset="0"/>
            </a:endParaRPr>
          </a:p>
        </p:txBody>
      </p:sp>
      <p:sp>
        <p:nvSpPr>
          <p:cNvPr id="24580" name="Text Box 4"/>
          <p:cNvSpPr txBox="1">
            <a:spLocks noChangeArrowheads="1"/>
          </p:cNvSpPr>
          <p:nvPr>
            <p:custDataLst>
              <p:tags r:id="rId3"/>
            </p:custDataLst>
          </p:nvPr>
        </p:nvSpPr>
        <p:spPr bwMode="auto">
          <a:xfrm>
            <a:off x="2135189" y="1341438"/>
            <a:ext cx="2447925" cy="369332"/>
          </a:xfrm>
          <a:prstGeom prst="rect">
            <a:avLst/>
          </a:prstGeom>
          <a:solidFill>
            <a:srgbClr val="009900"/>
          </a:solidFill>
          <a:ln w="190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CA" altLang="fr-FR" b="1" dirty="0">
                <a:latin typeface="Calibri Light" panose="020F0302020204030204" pitchFamily="34" charset="0"/>
                <a:cs typeface="Calibri Light" panose="020F0302020204030204" pitchFamily="34" charset="0"/>
              </a:rPr>
              <a:t>SUIVI MATIÈRE</a:t>
            </a:r>
            <a:endParaRPr lang="fr-FR" altLang="fr-FR" b="1" dirty="0">
              <a:latin typeface="Calibri Light" panose="020F0302020204030204" pitchFamily="34" charset="0"/>
              <a:cs typeface="Calibri Light" panose="020F0302020204030204" pitchFamily="34" charset="0"/>
            </a:endParaRPr>
          </a:p>
        </p:txBody>
      </p:sp>
      <p:sp>
        <p:nvSpPr>
          <p:cNvPr id="24581" name="Text Box 5"/>
          <p:cNvSpPr txBox="1">
            <a:spLocks noChangeArrowheads="1"/>
          </p:cNvSpPr>
          <p:nvPr>
            <p:custDataLst>
              <p:tags r:id="rId4"/>
            </p:custDataLst>
          </p:nvPr>
        </p:nvSpPr>
        <p:spPr bwMode="auto">
          <a:xfrm>
            <a:off x="7466014" y="1341438"/>
            <a:ext cx="2446337" cy="369332"/>
          </a:xfrm>
          <a:prstGeom prst="rect">
            <a:avLst/>
          </a:prstGeom>
          <a:solidFill>
            <a:srgbClr val="996633"/>
          </a:solidFill>
          <a:ln w="190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CA" altLang="fr-FR" b="1" dirty="0">
                <a:latin typeface="Calibri Light" panose="020F0302020204030204" pitchFamily="34" charset="0"/>
                <a:cs typeface="Calibri Light" panose="020F0302020204030204" pitchFamily="34" charset="0"/>
              </a:rPr>
              <a:t>ASSIDUITÉ</a:t>
            </a:r>
            <a:endParaRPr lang="fr-FR" altLang="fr-FR" b="1" dirty="0">
              <a:latin typeface="Calibri Light" panose="020F0302020204030204" pitchFamily="34" charset="0"/>
              <a:cs typeface="Calibri Light" panose="020F0302020204030204" pitchFamily="34" charset="0"/>
            </a:endParaRPr>
          </a:p>
        </p:txBody>
      </p:sp>
      <p:sp>
        <p:nvSpPr>
          <p:cNvPr id="119814" name="Text Box 6"/>
          <p:cNvSpPr txBox="1">
            <a:spLocks noChangeArrowheads="1"/>
          </p:cNvSpPr>
          <p:nvPr>
            <p:custDataLst>
              <p:tags r:id="rId5"/>
            </p:custDataLst>
          </p:nvPr>
        </p:nvSpPr>
        <p:spPr bwMode="auto">
          <a:xfrm>
            <a:off x="2640014" y="2349500"/>
            <a:ext cx="6840537" cy="1697038"/>
          </a:xfrm>
          <a:prstGeom prst="rect">
            <a:avLst/>
          </a:prstGeom>
          <a:solidFill>
            <a:srgbClr val="DFD987"/>
          </a:solidFill>
          <a:ln w="19050">
            <a:solidFill>
              <a:schemeClr val="accent1"/>
            </a:solidFill>
            <a:miter lim="800000"/>
            <a:headEnd/>
            <a:tailEnd/>
          </a:ln>
          <a:effectLst/>
        </p:spPr>
        <p:txBody>
          <a:bodyPr>
            <a:spAutoFit/>
          </a:bodyPr>
          <a:lstStyle/>
          <a:p>
            <a:pPr marL="342900" indent="-342900" algn="ctr">
              <a:spcBef>
                <a:spcPct val="50000"/>
              </a:spcBef>
              <a:tabLst>
                <a:tab pos="269875" algn="l"/>
                <a:tab pos="1790700" algn="l"/>
                <a:tab pos="3051175" algn="l"/>
              </a:tabLst>
              <a:defRPr/>
            </a:pPr>
            <a:r>
              <a:rPr lang="fr-CA" sz="1400" b="1" dirty="0">
                <a:effectLst>
                  <a:outerShdw blurRad="38100" dist="38100" dir="2700000" algn="tl">
                    <a:srgbClr val="FFFFFF"/>
                  </a:outerShdw>
                </a:effectLst>
                <a:latin typeface="Calibri Light" panose="020F0302020204030204" pitchFamily="34" charset="0"/>
                <a:cs typeface="Calibri Light" panose="020F0302020204030204" pitchFamily="34" charset="0"/>
              </a:rPr>
              <a:t>RÔLES ET TÂCHES DE L’ENSEIGNANT:</a:t>
            </a:r>
          </a:p>
          <a:p>
            <a:pPr marL="342900" indent="-342900">
              <a:spcBef>
                <a:spcPct val="50000"/>
              </a:spcBef>
              <a:tabLst>
                <a:tab pos="269875" algn="l"/>
                <a:tab pos="1790700" algn="l"/>
                <a:tab pos="3051175" algn="l"/>
              </a:tabLst>
              <a:defRPr/>
            </a:pPr>
            <a:r>
              <a:rPr lang="fr-CA" sz="1200" b="1" dirty="0">
                <a:latin typeface="Calibri Light" panose="020F0302020204030204" pitchFamily="34" charset="0"/>
                <a:cs typeface="Calibri Light" panose="020F0302020204030204" pitchFamily="34" charset="0"/>
              </a:rPr>
              <a:t>1. Planifier l’enseignement d’un cours	6. Préparer l’évaluation</a:t>
            </a:r>
          </a:p>
          <a:p>
            <a:pPr marL="342900" indent="-342900">
              <a:spcBef>
                <a:spcPct val="50000"/>
              </a:spcBef>
              <a:tabLst>
                <a:tab pos="269875" algn="l"/>
                <a:tab pos="1790700" algn="l"/>
                <a:tab pos="3051175" algn="l"/>
              </a:tabLst>
              <a:defRPr/>
            </a:pPr>
            <a:r>
              <a:rPr lang="fr-CA" sz="1200" b="1" dirty="0">
                <a:latin typeface="Calibri Light" panose="020F0302020204030204" pitchFamily="34" charset="0"/>
                <a:cs typeface="Calibri Light" panose="020F0302020204030204" pitchFamily="34" charset="0"/>
              </a:rPr>
              <a:t>2. Collaborer à l’organisation matérielle	7. Évaluer</a:t>
            </a:r>
          </a:p>
          <a:p>
            <a:pPr marL="342900" indent="-342900">
              <a:spcBef>
                <a:spcPct val="50000"/>
              </a:spcBef>
              <a:tabLst>
                <a:tab pos="269875" algn="l"/>
                <a:tab pos="1790700" algn="l"/>
                <a:tab pos="3051175" algn="l"/>
              </a:tabLst>
              <a:defRPr/>
            </a:pPr>
            <a:r>
              <a:rPr lang="fr-CA" sz="1200" b="1" dirty="0">
                <a:latin typeface="Calibri Light" panose="020F0302020204030204" pitchFamily="34" charset="0"/>
                <a:cs typeface="Calibri Light" panose="020F0302020204030204" pitchFamily="34" charset="0"/>
              </a:rPr>
              <a:t>3. Préparer les leçons		</a:t>
            </a:r>
          </a:p>
          <a:p>
            <a:pPr marL="342900" indent="-342900">
              <a:spcBef>
                <a:spcPct val="50000"/>
              </a:spcBef>
              <a:tabLst>
                <a:tab pos="269875" algn="l"/>
                <a:tab pos="1790700" algn="l"/>
                <a:tab pos="3051175" algn="l"/>
              </a:tabLst>
              <a:defRPr/>
            </a:pPr>
            <a:r>
              <a:rPr lang="fr-CA" sz="1200" b="1" dirty="0">
                <a:latin typeface="Calibri Light" panose="020F0302020204030204" pitchFamily="34" charset="0"/>
                <a:cs typeface="Calibri Light" panose="020F0302020204030204" pitchFamily="34" charset="0"/>
              </a:rPr>
              <a:t>4. Enseigner		</a:t>
            </a:r>
          </a:p>
          <a:p>
            <a:pPr marL="342900" indent="-342900">
              <a:spcBef>
                <a:spcPct val="50000"/>
              </a:spcBef>
              <a:tabLst>
                <a:tab pos="269875" algn="l"/>
                <a:tab pos="1790700" algn="l"/>
                <a:tab pos="3051175" algn="l"/>
              </a:tabLst>
              <a:defRPr/>
            </a:pPr>
            <a:r>
              <a:rPr lang="fr-CA" sz="1200" b="1" dirty="0">
                <a:latin typeface="Calibri Light" panose="020F0302020204030204" pitchFamily="34" charset="0"/>
                <a:cs typeface="Calibri Light" panose="020F0302020204030204" pitchFamily="34" charset="0"/>
              </a:rPr>
              <a:t>5. Assurer le suivi des élèves	</a:t>
            </a:r>
          </a:p>
        </p:txBody>
      </p:sp>
      <p:sp>
        <p:nvSpPr>
          <p:cNvPr id="24583" name="Text Box 7"/>
          <p:cNvSpPr txBox="1">
            <a:spLocks noChangeArrowheads="1"/>
          </p:cNvSpPr>
          <p:nvPr>
            <p:custDataLst>
              <p:tags r:id="rId6"/>
            </p:custDataLst>
          </p:nvPr>
        </p:nvSpPr>
        <p:spPr bwMode="auto">
          <a:xfrm>
            <a:off x="1992314" y="5661026"/>
            <a:ext cx="2447925" cy="8366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CA" altLang="fr-FR" sz="1400" b="1" dirty="0" smtClean="0">
                <a:latin typeface="Calibri Light" panose="020F0302020204030204" pitchFamily="34" charset="0"/>
                <a:cs typeface="Calibri Light" panose="020F0302020204030204" pitchFamily="34" charset="0"/>
              </a:rPr>
              <a:t>OUTILS :</a:t>
            </a:r>
            <a:endParaRPr lang="fr-CA" altLang="fr-FR" sz="1400" b="1" dirty="0">
              <a:latin typeface="Calibri Light" panose="020F0302020204030204" pitchFamily="34" charset="0"/>
              <a:cs typeface="Calibri Light" panose="020F0302020204030204" pitchFamily="34" charset="0"/>
            </a:endParaRPr>
          </a:p>
          <a:p>
            <a:pPr eaLnBrk="1" hangingPunct="1">
              <a:lnSpc>
                <a:spcPct val="55000"/>
              </a:lnSpc>
              <a:spcBef>
                <a:spcPct val="50000"/>
              </a:spcBef>
            </a:pPr>
            <a:r>
              <a:rPr lang="fr-CA" altLang="fr-FR" sz="1200" b="1" dirty="0">
                <a:latin typeface="Calibri Light" panose="020F0302020204030204" pitchFamily="34" charset="0"/>
                <a:cs typeface="Calibri Light" panose="020F0302020204030204" pitchFamily="34" charset="0"/>
              </a:rPr>
              <a:t>Fiche de suivi</a:t>
            </a:r>
          </a:p>
          <a:p>
            <a:pPr eaLnBrk="1" hangingPunct="1">
              <a:lnSpc>
                <a:spcPct val="55000"/>
              </a:lnSpc>
              <a:spcBef>
                <a:spcPct val="50000"/>
              </a:spcBef>
            </a:pPr>
            <a:r>
              <a:rPr lang="fr-CA" altLang="fr-FR" sz="1200" b="1" dirty="0">
                <a:latin typeface="Calibri Light" panose="020F0302020204030204" pitchFamily="34" charset="0"/>
                <a:cs typeface="Calibri Light" panose="020F0302020204030204" pitchFamily="34" charset="0"/>
              </a:rPr>
              <a:t>Suivi informatisé</a:t>
            </a:r>
          </a:p>
          <a:p>
            <a:pPr eaLnBrk="1" hangingPunct="1">
              <a:lnSpc>
                <a:spcPct val="55000"/>
              </a:lnSpc>
              <a:spcBef>
                <a:spcPct val="50000"/>
              </a:spcBef>
            </a:pPr>
            <a:endParaRPr lang="fr-FR" altLang="fr-FR" sz="800" dirty="0">
              <a:latin typeface="Garamond" panose="02020404030301010803" pitchFamily="18" charset="0"/>
            </a:endParaRPr>
          </a:p>
        </p:txBody>
      </p:sp>
      <p:sp>
        <p:nvSpPr>
          <p:cNvPr id="24584" name="Text Box 8"/>
          <p:cNvSpPr txBox="1">
            <a:spLocks noChangeArrowheads="1"/>
          </p:cNvSpPr>
          <p:nvPr>
            <p:custDataLst>
              <p:tags r:id="rId7"/>
            </p:custDataLst>
          </p:nvPr>
        </p:nvSpPr>
        <p:spPr bwMode="auto">
          <a:xfrm>
            <a:off x="4729164" y="4508500"/>
            <a:ext cx="2446337" cy="7127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CA" altLang="fr-FR" sz="1400" b="1" dirty="0" smtClean="0">
                <a:latin typeface="Calibri Light" panose="020F0302020204030204" pitchFamily="34" charset="0"/>
                <a:cs typeface="Calibri Light" panose="020F0302020204030204" pitchFamily="34" charset="0"/>
              </a:rPr>
              <a:t>MOYENS :</a:t>
            </a:r>
            <a:endParaRPr lang="fr-CA" altLang="fr-FR" sz="1400" b="1" dirty="0">
              <a:latin typeface="Calibri Light" panose="020F0302020204030204" pitchFamily="34" charset="0"/>
              <a:cs typeface="Calibri Light" panose="020F0302020204030204" pitchFamily="34" charset="0"/>
            </a:endParaRPr>
          </a:p>
          <a:p>
            <a:pPr eaLnBrk="1" hangingPunct="1">
              <a:lnSpc>
                <a:spcPct val="55000"/>
              </a:lnSpc>
              <a:spcBef>
                <a:spcPct val="50000"/>
              </a:spcBef>
            </a:pPr>
            <a:r>
              <a:rPr lang="fr-CA" altLang="fr-FR" sz="1200" b="1" dirty="0">
                <a:latin typeface="Calibri Light" panose="020F0302020204030204" pitchFamily="34" charset="0"/>
                <a:cs typeface="Calibri Light" panose="020F0302020204030204" pitchFamily="34" charset="0"/>
              </a:rPr>
              <a:t>Gestion de classe</a:t>
            </a:r>
          </a:p>
          <a:p>
            <a:pPr eaLnBrk="1" hangingPunct="1">
              <a:lnSpc>
                <a:spcPct val="55000"/>
              </a:lnSpc>
              <a:spcBef>
                <a:spcPct val="50000"/>
              </a:spcBef>
            </a:pPr>
            <a:r>
              <a:rPr lang="fr-CA" altLang="fr-FR" sz="1200" b="1" dirty="0">
                <a:latin typeface="Calibri Light" panose="020F0302020204030204" pitchFamily="34" charset="0"/>
                <a:cs typeface="Calibri Light" panose="020F0302020204030204" pitchFamily="34" charset="0"/>
              </a:rPr>
              <a:t>Relation d’aide</a:t>
            </a:r>
          </a:p>
        </p:txBody>
      </p:sp>
      <p:sp>
        <p:nvSpPr>
          <p:cNvPr id="24585" name="Text Box 9"/>
          <p:cNvSpPr txBox="1">
            <a:spLocks noChangeArrowheads="1"/>
          </p:cNvSpPr>
          <p:nvPr>
            <p:custDataLst>
              <p:tags r:id="rId8"/>
            </p:custDataLst>
          </p:nvPr>
        </p:nvSpPr>
        <p:spPr bwMode="auto">
          <a:xfrm>
            <a:off x="7466014" y="4508501"/>
            <a:ext cx="2446337" cy="6778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CA" altLang="fr-FR" sz="1400" b="1" dirty="0" smtClean="0">
                <a:latin typeface="Calibri Light" panose="020F0302020204030204" pitchFamily="34" charset="0"/>
                <a:cs typeface="Calibri Light" panose="020F0302020204030204" pitchFamily="34" charset="0"/>
              </a:rPr>
              <a:t>MOYENS :</a:t>
            </a:r>
            <a:endParaRPr lang="fr-CA" altLang="fr-FR" sz="1400" b="1" dirty="0">
              <a:latin typeface="Calibri Light" panose="020F0302020204030204" pitchFamily="34" charset="0"/>
              <a:cs typeface="Calibri Light" panose="020F0302020204030204" pitchFamily="34" charset="0"/>
            </a:endParaRPr>
          </a:p>
          <a:p>
            <a:pPr eaLnBrk="1" hangingPunct="1"/>
            <a:r>
              <a:rPr lang="fr-CA" altLang="fr-FR" sz="1200" b="1" dirty="0">
                <a:latin typeface="Calibri Light" panose="020F0302020204030204" pitchFamily="34" charset="0"/>
                <a:cs typeface="Calibri Light" panose="020F0302020204030204" pitchFamily="34" charset="0"/>
              </a:rPr>
              <a:t>Gestion de classe</a:t>
            </a:r>
          </a:p>
          <a:p>
            <a:pPr eaLnBrk="1" hangingPunct="1"/>
            <a:r>
              <a:rPr lang="fr-CA" altLang="fr-FR" sz="1200" b="1" dirty="0">
                <a:latin typeface="Calibri Light" panose="020F0302020204030204" pitchFamily="34" charset="0"/>
                <a:cs typeface="Calibri Light" panose="020F0302020204030204" pitchFamily="34" charset="0"/>
              </a:rPr>
              <a:t>Relation d’aide</a:t>
            </a:r>
          </a:p>
        </p:txBody>
      </p:sp>
      <p:sp>
        <p:nvSpPr>
          <p:cNvPr id="24586" name="Text Box 10"/>
          <p:cNvSpPr txBox="1">
            <a:spLocks noChangeArrowheads="1"/>
          </p:cNvSpPr>
          <p:nvPr>
            <p:custDataLst>
              <p:tags r:id="rId9"/>
            </p:custDataLst>
          </p:nvPr>
        </p:nvSpPr>
        <p:spPr bwMode="auto">
          <a:xfrm>
            <a:off x="1992314" y="4508500"/>
            <a:ext cx="2447925" cy="9047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CA" altLang="fr-FR" sz="1400" b="1" dirty="0" smtClean="0">
                <a:latin typeface="Calibri Light" panose="020F0302020204030204" pitchFamily="34" charset="0"/>
                <a:cs typeface="Calibri Light" panose="020F0302020204030204" pitchFamily="34" charset="0"/>
              </a:rPr>
              <a:t>MOYENS :</a:t>
            </a:r>
            <a:endParaRPr lang="fr-CA" altLang="fr-FR" sz="1400" b="1" dirty="0">
              <a:latin typeface="Calibri Light" panose="020F0302020204030204" pitchFamily="34" charset="0"/>
              <a:cs typeface="Calibri Light" panose="020F0302020204030204" pitchFamily="34" charset="0"/>
            </a:endParaRPr>
          </a:p>
          <a:p>
            <a:pPr eaLnBrk="1" hangingPunct="1">
              <a:lnSpc>
                <a:spcPct val="55000"/>
              </a:lnSpc>
              <a:spcBef>
                <a:spcPct val="50000"/>
              </a:spcBef>
            </a:pPr>
            <a:r>
              <a:rPr lang="fr-CA" altLang="fr-FR" sz="1200" b="1" dirty="0">
                <a:latin typeface="Calibri Light" panose="020F0302020204030204" pitchFamily="34" charset="0"/>
                <a:cs typeface="Calibri Light" panose="020F0302020204030204" pitchFamily="34" charset="0"/>
              </a:rPr>
              <a:t>Plan de cours élaboré et expliqué</a:t>
            </a:r>
          </a:p>
          <a:p>
            <a:pPr eaLnBrk="1" hangingPunct="1">
              <a:lnSpc>
                <a:spcPct val="55000"/>
              </a:lnSpc>
              <a:spcBef>
                <a:spcPct val="50000"/>
              </a:spcBef>
            </a:pPr>
            <a:r>
              <a:rPr lang="fr-FR" altLang="fr-FR" sz="1200" b="1" dirty="0" smtClean="0">
                <a:latin typeface="Calibri Light" panose="020F0302020204030204" pitchFamily="34" charset="0"/>
                <a:cs typeface="Calibri Light" panose="020F0302020204030204" pitchFamily="34" charset="0"/>
              </a:rPr>
              <a:t>Évaluations,  aide apprentissage</a:t>
            </a:r>
          </a:p>
          <a:p>
            <a:pPr eaLnBrk="1" hangingPunct="1">
              <a:lnSpc>
                <a:spcPct val="55000"/>
              </a:lnSpc>
              <a:spcBef>
                <a:spcPct val="50000"/>
              </a:spcBef>
            </a:pPr>
            <a:r>
              <a:rPr lang="fr-FR" altLang="fr-FR" sz="1200" b="1" dirty="0" smtClean="0">
                <a:latin typeface="Calibri Light" panose="020F0302020204030204" pitchFamily="34" charset="0"/>
                <a:cs typeface="Calibri Light" panose="020F0302020204030204" pitchFamily="34" charset="0"/>
              </a:rPr>
              <a:t>Plans de travail</a:t>
            </a:r>
            <a:endParaRPr lang="fr-FR" altLang="fr-FR" sz="1200" b="1" dirty="0">
              <a:latin typeface="Calibri Light" panose="020F0302020204030204" pitchFamily="34" charset="0"/>
              <a:cs typeface="Calibri Light" panose="020F0302020204030204" pitchFamily="34" charset="0"/>
            </a:endParaRPr>
          </a:p>
        </p:txBody>
      </p:sp>
      <p:sp>
        <p:nvSpPr>
          <p:cNvPr id="24587" name="Text Box 11"/>
          <p:cNvSpPr txBox="1">
            <a:spLocks noChangeArrowheads="1"/>
          </p:cNvSpPr>
          <p:nvPr>
            <p:custDataLst>
              <p:tags r:id="rId10"/>
            </p:custDataLst>
          </p:nvPr>
        </p:nvSpPr>
        <p:spPr bwMode="auto">
          <a:xfrm>
            <a:off x="4729164" y="5661026"/>
            <a:ext cx="2446337" cy="67710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CA" altLang="fr-FR" sz="1400" b="1" dirty="0" smtClean="0">
                <a:latin typeface="Calibri Light" panose="020F0302020204030204" pitchFamily="34" charset="0"/>
                <a:cs typeface="Calibri Light" panose="020F0302020204030204" pitchFamily="34" charset="0"/>
              </a:rPr>
              <a:t>OUTILS :</a:t>
            </a:r>
            <a:endParaRPr lang="fr-CA" altLang="fr-FR" sz="1400" b="1" dirty="0">
              <a:latin typeface="Calibri Light" panose="020F0302020204030204" pitchFamily="34" charset="0"/>
              <a:cs typeface="Calibri Light" panose="020F0302020204030204" pitchFamily="34" charset="0"/>
            </a:endParaRPr>
          </a:p>
          <a:p>
            <a:pPr eaLnBrk="1" hangingPunct="1"/>
            <a:r>
              <a:rPr lang="fr-CA" altLang="fr-FR" sz="1200" b="1" dirty="0">
                <a:latin typeface="Calibri Light" panose="020F0302020204030204" pitchFamily="34" charset="0"/>
                <a:cs typeface="Calibri Light" panose="020F0302020204030204" pitchFamily="34" charset="0"/>
              </a:rPr>
              <a:t>Grilles </a:t>
            </a:r>
            <a:r>
              <a:rPr lang="fr-CA" altLang="fr-FR" sz="1200" b="1" dirty="0" smtClean="0">
                <a:latin typeface="Calibri Light" panose="020F0302020204030204" pitchFamily="34" charset="0"/>
                <a:cs typeface="Calibri Light" panose="020F0302020204030204" pitchFamily="34" charset="0"/>
              </a:rPr>
              <a:t>de suivi </a:t>
            </a:r>
            <a:r>
              <a:rPr lang="fr-CA" altLang="fr-FR" sz="1200" b="1" dirty="0">
                <a:latin typeface="Calibri Light" panose="020F0302020204030204" pitchFamily="34" charset="0"/>
                <a:cs typeface="Calibri Light" panose="020F0302020204030204" pitchFamily="34" charset="0"/>
              </a:rPr>
              <a:t>de </a:t>
            </a:r>
            <a:r>
              <a:rPr lang="fr-CA" altLang="fr-FR" sz="1200" b="1" dirty="0" smtClean="0">
                <a:latin typeface="Calibri Light" panose="020F0302020204030204" pitchFamily="34" charset="0"/>
                <a:cs typeface="Calibri Light" panose="020F0302020204030204" pitchFamily="34" charset="0"/>
              </a:rPr>
              <a:t>l’élève</a:t>
            </a:r>
          </a:p>
          <a:p>
            <a:pPr eaLnBrk="1" hangingPunct="1"/>
            <a:r>
              <a:rPr lang="fr-CA" altLang="fr-FR" sz="1200" b="1" dirty="0" smtClean="0">
                <a:latin typeface="Calibri Light" panose="020F0302020204030204" pitchFamily="34" charset="0"/>
                <a:cs typeface="Calibri Light" panose="020F0302020204030204" pitchFamily="34" charset="0"/>
              </a:rPr>
              <a:t>Tosca.net</a:t>
            </a:r>
            <a:endParaRPr lang="fr-CA" altLang="fr-FR" sz="1200" b="1" dirty="0">
              <a:latin typeface="Calibri Light" panose="020F0302020204030204" pitchFamily="34" charset="0"/>
              <a:cs typeface="Calibri Light" panose="020F0302020204030204" pitchFamily="34" charset="0"/>
            </a:endParaRPr>
          </a:p>
        </p:txBody>
      </p:sp>
      <p:sp>
        <p:nvSpPr>
          <p:cNvPr id="24588" name="Text Box 12"/>
          <p:cNvSpPr txBox="1">
            <a:spLocks noChangeArrowheads="1"/>
          </p:cNvSpPr>
          <p:nvPr>
            <p:custDataLst>
              <p:tags r:id="rId11"/>
            </p:custDataLst>
          </p:nvPr>
        </p:nvSpPr>
        <p:spPr bwMode="auto">
          <a:xfrm>
            <a:off x="7466014" y="5661026"/>
            <a:ext cx="2446337" cy="6778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CA" altLang="fr-FR" sz="1400" b="1" dirty="0" smtClean="0">
                <a:latin typeface="Calibri Light" panose="020F0302020204030204" pitchFamily="34" charset="0"/>
                <a:cs typeface="Calibri Light" panose="020F0302020204030204" pitchFamily="34" charset="0"/>
              </a:rPr>
              <a:t>OUTILS :</a:t>
            </a:r>
            <a:endParaRPr lang="fr-CA" altLang="fr-FR" sz="1400" b="1" dirty="0">
              <a:latin typeface="Calibri Light" panose="020F0302020204030204" pitchFamily="34" charset="0"/>
              <a:cs typeface="Calibri Light" panose="020F0302020204030204" pitchFamily="34" charset="0"/>
            </a:endParaRPr>
          </a:p>
          <a:p>
            <a:pPr eaLnBrk="1" hangingPunct="1"/>
            <a:r>
              <a:rPr lang="fr-CA" altLang="fr-FR" sz="1200" b="1" dirty="0">
                <a:latin typeface="Calibri Light" panose="020F0302020204030204" pitchFamily="34" charset="0"/>
                <a:cs typeface="Calibri Light" panose="020F0302020204030204" pitchFamily="34" charset="0"/>
              </a:rPr>
              <a:t>Fiche de suivi</a:t>
            </a:r>
          </a:p>
          <a:p>
            <a:pPr eaLnBrk="1" hangingPunct="1"/>
            <a:r>
              <a:rPr lang="fr-CA" altLang="fr-FR" sz="1200" b="1" dirty="0">
                <a:latin typeface="Calibri Light" panose="020F0302020204030204" pitchFamily="34" charset="0"/>
                <a:cs typeface="Calibri Light" panose="020F0302020204030204" pitchFamily="34" charset="0"/>
              </a:rPr>
              <a:t>Fiche de comportement</a:t>
            </a:r>
          </a:p>
        </p:txBody>
      </p:sp>
      <p:sp>
        <p:nvSpPr>
          <p:cNvPr id="24592" name="Line 16"/>
          <p:cNvSpPr>
            <a:spLocks noChangeShapeType="1"/>
          </p:cNvSpPr>
          <p:nvPr>
            <p:custDataLst>
              <p:tags r:id="rId12"/>
            </p:custDataLst>
          </p:nvPr>
        </p:nvSpPr>
        <p:spPr bwMode="auto">
          <a:xfrm>
            <a:off x="5951538" y="2060575"/>
            <a:ext cx="0" cy="2159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4593" name="Line 17"/>
          <p:cNvSpPr>
            <a:spLocks noChangeShapeType="1"/>
          </p:cNvSpPr>
          <p:nvPr>
            <p:custDataLst>
              <p:tags r:id="rId13"/>
            </p:custDataLst>
          </p:nvPr>
        </p:nvSpPr>
        <p:spPr bwMode="auto">
          <a:xfrm>
            <a:off x="3433763" y="1844675"/>
            <a:ext cx="0" cy="431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4594" name="Line 18"/>
          <p:cNvSpPr>
            <a:spLocks noChangeShapeType="1"/>
          </p:cNvSpPr>
          <p:nvPr>
            <p:custDataLst>
              <p:tags r:id="rId14"/>
            </p:custDataLst>
          </p:nvPr>
        </p:nvSpPr>
        <p:spPr bwMode="auto">
          <a:xfrm>
            <a:off x="8616950" y="1844676"/>
            <a:ext cx="0" cy="3603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4595" name="Line 19"/>
          <p:cNvSpPr>
            <a:spLocks noChangeShapeType="1"/>
          </p:cNvSpPr>
          <p:nvPr>
            <p:custDataLst>
              <p:tags r:id="rId15"/>
            </p:custDataLst>
          </p:nvPr>
        </p:nvSpPr>
        <p:spPr bwMode="auto">
          <a:xfrm>
            <a:off x="3359150" y="4076700"/>
            <a:ext cx="0" cy="4333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4596" name="Line 20"/>
          <p:cNvSpPr>
            <a:spLocks noChangeShapeType="1"/>
          </p:cNvSpPr>
          <p:nvPr>
            <p:custDataLst>
              <p:tags r:id="rId16"/>
            </p:custDataLst>
          </p:nvPr>
        </p:nvSpPr>
        <p:spPr bwMode="auto">
          <a:xfrm>
            <a:off x="5951538" y="4076700"/>
            <a:ext cx="0" cy="4333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4597" name="Line 21"/>
          <p:cNvSpPr>
            <a:spLocks noChangeShapeType="1"/>
          </p:cNvSpPr>
          <p:nvPr>
            <p:custDataLst>
              <p:tags r:id="rId17"/>
            </p:custDataLst>
          </p:nvPr>
        </p:nvSpPr>
        <p:spPr bwMode="auto">
          <a:xfrm>
            <a:off x="8688388" y="4076700"/>
            <a:ext cx="0" cy="4333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4598" name="Line 22"/>
          <p:cNvSpPr>
            <a:spLocks noChangeShapeType="1"/>
          </p:cNvSpPr>
          <p:nvPr>
            <p:custDataLst>
              <p:tags r:id="rId18"/>
            </p:custDataLst>
          </p:nvPr>
        </p:nvSpPr>
        <p:spPr bwMode="auto">
          <a:xfrm>
            <a:off x="3287713" y="5445125"/>
            <a:ext cx="0" cy="2174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4599" name="Line 23"/>
          <p:cNvSpPr>
            <a:spLocks noChangeShapeType="1"/>
          </p:cNvSpPr>
          <p:nvPr>
            <p:custDataLst>
              <p:tags r:id="rId19"/>
            </p:custDataLst>
          </p:nvPr>
        </p:nvSpPr>
        <p:spPr bwMode="auto">
          <a:xfrm>
            <a:off x="5951538" y="5445125"/>
            <a:ext cx="0" cy="2174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4600" name="Line 24"/>
          <p:cNvSpPr>
            <a:spLocks noChangeShapeType="1"/>
          </p:cNvSpPr>
          <p:nvPr>
            <p:custDataLst>
              <p:tags r:id="rId20"/>
            </p:custDataLst>
          </p:nvPr>
        </p:nvSpPr>
        <p:spPr bwMode="auto">
          <a:xfrm>
            <a:off x="8761413" y="5445125"/>
            <a:ext cx="0" cy="2174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Tree>
    <p:extLst>
      <p:ext uri="{BB962C8B-B14F-4D97-AF65-F5344CB8AC3E}">
        <p14:creationId xmlns:p14="http://schemas.microsoft.com/office/powerpoint/2010/main" val="253873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81671" y="635001"/>
            <a:ext cx="1926544" cy="633412"/>
          </a:xfrm>
        </p:spPr>
        <p:txBody>
          <a:bodyPr>
            <a:noAutofit/>
          </a:bodyPr>
          <a:lstStyle/>
          <a:p>
            <a:r>
              <a:rPr lang="fr-CA" altLang="fr-FR" sz="4000" b="1" dirty="0" smtClean="0">
                <a:solidFill>
                  <a:schemeClr val="accent1"/>
                </a:solidFill>
              </a:rPr>
              <a:t>Tuteur</a:t>
            </a:r>
            <a:endParaRPr lang="fr-FR" altLang="fr-FR" sz="4000" b="1" dirty="0">
              <a:solidFill>
                <a:schemeClr val="accent1"/>
              </a:solidFill>
            </a:endParaRPr>
          </a:p>
        </p:txBody>
      </p:sp>
      <p:sp>
        <p:nvSpPr>
          <p:cNvPr id="72707" name="Text Box 3"/>
          <p:cNvSpPr txBox="1">
            <a:spLocks noChangeArrowheads="1"/>
          </p:cNvSpPr>
          <p:nvPr/>
        </p:nvSpPr>
        <p:spPr bwMode="auto">
          <a:xfrm>
            <a:off x="2063751" y="1412875"/>
            <a:ext cx="2447925" cy="935038"/>
          </a:xfrm>
          <a:prstGeom prst="rect">
            <a:avLst/>
          </a:prstGeom>
          <a:solidFill>
            <a:srgbClr val="00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CA" altLang="fr-FR" b="1" dirty="0">
                <a:latin typeface="Calibri Light" panose="020F0302020204030204" pitchFamily="34" charset="0"/>
                <a:cs typeface="Calibri Light" panose="020F0302020204030204" pitchFamily="34" charset="0"/>
              </a:rPr>
              <a:t>CHEMINEMENT PÉDAGOGIQUE DE L’ÉLÈVE</a:t>
            </a:r>
            <a:endParaRPr lang="fr-FR" altLang="fr-FR" b="1" dirty="0">
              <a:latin typeface="Calibri Light" panose="020F0302020204030204" pitchFamily="34" charset="0"/>
              <a:cs typeface="Calibri Light" panose="020F0302020204030204" pitchFamily="34" charset="0"/>
            </a:endParaRPr>
          </a:p>
        </p:txBody>
      </p:sp>
      <p:sp>
        <p:nvSpPr>
          <p:cNvPr id="72708" name="Text Box 4"/>
          <p:cNvSpPr txBox="1">
            <a:spLocks noChangeArrowheads="1"/>
          </p:cNvSpPr>
          <p:nvPr/>
        </p:nvSpPr>
        <p:spPr bwMode="auto">
          <a:xfrm>
            <a:off x="4872038" y="1732047"/>
            <a:ext cx="2447925" cy="369332"/>
          </a:xfrm>
          <a:prstGeom prst="rect">
            <a:avLst/>
          </a:prstGeom>
          <a:solidFill>
            <a:srgbClr val="CC33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CA" altLang="fr-FR" b="1" dirty="0">
                <a:latin typeface="Calibri Light" panose="020F0302020204030204" pitchFamily="34" charset="0"/>
                <a:cs typeface="Calibri Light" panose="020F0302020204030204" pitchFamily="34" charset="0"/>
              </a:rPr>
              <a:t>SUIVI COMPORTEMENT</a:t>
            </a:r>
            <a:endParaRPr lang="fr-FR" altLang="fr-FR" b="1" dirty="0">
              <a:latin typeface="Calibri Light" panose="020F0302020204030204" pitchFamily="34" charset="0"/>
              <a:cs typeface="Calibri Light" panose="020F0302020204030204" pitchFamily="34" charset="0"/>
            </a:endParaRPr>
          </a:p>
        </p:txBody>
      </p:sp>
      <p:sp>
        <p:nvSpPr>
          <p:cNvPr id="72709" name="Text Box 5"/>
          <p:cNvSpPr txBox="1">
            <a:spLocks noChangeArrowheads="1"/>
          </p:cNvSpPr>
          <p:nvPr/>
        </p:nvSpPr>
        <p:spPr bwMode="auto">
          <a:xfrm>
            <a:off x="7464425" y="1716658"/>
            <a:ext cx="2447925" cy="400110"/>
          </a:xfrm>
          <a:prstGeom prst="rect">
            <a:avLst/>
          </a:prstGeom>
          <a:solidFill>
            <a:srgbClr val="996633"/>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CA" altLang="fr-FR" sz="2000" b="1" dirty="0">
                <a:latin typeface="Calibri Light" panose="020F0302020204030204" pitchFamily="34" charset="0"/>
                <a:cs typeface="Calibri Light" panose="020F0302020204030204" pitchFamily="34" charset="0"/>
              </a:rPr>
              <a:t>ASSIDUITÉ</a:t>
            </a:r>
            <a:endParaRPr lang="fr-FR" altLang="fr-FR" b="1" dirty="0">
              <a:latin typeface="Calibri Light" panose="020F0302020204030204" pitchFamily="34" charset="0"/>
              <a:cs typeface="Calibri Light" panose="020F0302020204030204" pitchFamily="34" charset="0"/>
            </a:endParaRPr>
          </a:p>
        </p:txBody>
      </p:sp>
      <p:sp>
        <p:nvSpPr>
          <p:cNvPr id="72710" name="Text Box 6"/>
          <p:cNvSpPr txBox="1">
            <a:spLocks noChangeArrowheads="1"/>
          </p:cNvSpPr>
          <p:nvPr/>
        </p:nvSpPr>
        <p:spPr bwMode="auto">
          <a:xfrm>
            <a:off x="1992314" y="2581933"/>
            <a:ext cx="7920037" cy="1609671"/>
          </a:xfrm>
          <a:prstGeom prst="rect">
            <a:avLst/>
          </a:prstGeom>
          <a:solidFill>
            <a:srgbClr val="FF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77800" algn="l"/>
                <a:tab pos="1790700" algn="l"/>
                <a:tab pos="3051175" algn="l"/>
              </a:tabLst>
              <a:defRPr>
                <a:solidFill>
                  <a:schemeClr val="tx1"/>
                </a:solidFill>
                <a:latin typeface="Arial" panose="020B0604020202020204" pitchFamily="34" charset="0"/>
              </a:defRPr>
            </a:lvl1pPr>
            <a:lvl2pPr marL="876300" indent="-342900">
              <a:tabLst>
                <a:tab pos="177800" algn="l"/>
                <a:tab pos="1790700" algn="l"/>
                <a:tab pos="3051175" algn="l"/>
              </a:tabLst>
              <a:defRPr>
                <a:solidFill>
                  <a:schemeClr val="tx1"/>
                </a:solidFill>
                <a:latin typeface="Arial" panose="020B0604020202020204" pitchFamily="34" charset="0"/>
              </a:defRPr>
            </a:lvl2pPr>
            <a:lvl3pPr marL="1398588" indent="-342900">
              <a:tabLst>
                <a:tab pos="177800" algn="l"/>
                <a:tab pos="1790700" algn="l"/>
                <a:tab pos="3051175" algn="l"/>
              </a:tabLst>
              <a:defRPr>
                <a:solidFill>
                  <a:schemeClr val="tx1"/>
                </a:solidFill>
                <a:latin typeface="Arial" panose="020B0604020202020204" pitchFamily="34" charset="0"/>
              </a:defRPr>
            </a:lvl3pPr>
            <a:lvl4pPr marL="1920875" indent="-342900">
              <a:tabLst>
                <a:tab pos="177800" algn="l"/>
                <a:tab pos="1790700" algn="l"/>
                <a:tab pos="3051175" algn="l"/>
              </a:tabLst>
              <a:defRPr>
                <a:solidFill>
                  <a:schemeClr val="tx1"/>
                </a:solidFill>
                <a:latin typeface="Arial" panose="020B0604020202020204" pitchFamily="34" charset="0"/>
              </a:defRPr>
            </a:lvl4pPr>
            <a:lvl5pPr marL="2443163" indent="-342900">
              <a:tabLst>
                <a:tab pos="177800" algn="l"/>
                <a:tab pos="1790700" algn="l"/>
                <a:tab pos="3051175" algn="l"/>
              </a:tabLst>
              <a:defRPr>
                <a:solidFill>
                  <a:schemeClr val="tx1"/>
                </a:solidFill>
                <a:latin typeface="Arial" panose="020B0604020202020204" pitchFamily="34" charset="0"/>
              </a:defRPr>
            </a:lvl5pPr>
            <a:lvl6pPr marL="2900363" indent="-342900" fontAlgn="base">
              <a:spcBef>
                <a:spcPct val="0"/>
              </a:spcBef>
              <a:spcAft>
                <a:spcPct val="0"/>
              </a:spcAft>
              <a:tabLst>
                <a:tab pos="177800" algn="l"/>
                <a:tab pos="1790700" algn="l"/>
                <a:tab pos="3051175" algn="l"/>
              </a:tabLst>
              <a:defRPr>
                <a:solidFill>
                  <a:schemeClr val="tx1"/>
                </a:solidFill>
                <a:latin typeface="Arial" panose="020B0604020202020204" pitchFamily="34" charset="0"/>
              </a:defRPr>
            </a:lvl6pPr>
            <a:lvl7pPr marL="3357563" indent="-342900" fontAlgn="base">
              <a:spcBef>
                <a:spcPct val="0"/>
              </a:spcBef>
              <a:spcAft>
                <a:spcPct val="0"/>
              </a:spcAft>
              <a:tabLst>
                <a:tab pos="177800" algn="l"/>
                <a:tab pos="1790700" algn="l"/>
                <a:tab pos="3051175" algn="l"/>
              </a:tabLst>
              <a:defRPr>
                <a:solidFill>
                  <a:schemeClr val="tx1"/>
                </a:solidFill>
                <a:latin typeface="Arial" panose="020B0604020202020204" pitchFamily="34" charset="0"/>
              </a:defRPr>
            </a:lvl7pPr>
            <a:lvl8pPr marL="3814763" indent="-342900" fontAlgn="base">
              <a:spcBef>
                <a:spcPct val="0"/>
              </a:spcBef>
              <a:spcAft>
                <a:spcPct val="0"/>
              </a:spcAft>
              <a:tabLst>
                <a:tab pos="177800" algn="l"/>
                <a:tab pos="1790700" algn="l"/>
                <a:tab pos="3051175" algn="l"/>
              </a:tabLst>
              <a:defRPr>
                <a:solidFill>
                  <a:schemeClr val="tx1"/>
                </a:solidFill>
                <a:latin typeface="Arial" panose="020B0604020202020204" pitchFamily="34" charset="0"/>
              </a:defRPr>
            </a:lvl8pPr>
            <a:lvl9pPr marL="4271963" indent="-342900" fontAlgn="base">
              <a:spcBef>
                <a:spcPct val="0"/>
              </a:spcBef>
              <a:spcAft>
                <a:spcPct val="0"/>
              </a:spcAft>
              <a:tabLst>
                <a:tab pos="177800" algn="l"/>
                <a:tab pos="1790700" algn="l"/>
                <a:tab pos="3051175" algn="l"/>
              </a:tabLst>
              <a:defRPr>
                <a:solidFill>
                  <a:schemeClr val="tx1"/>
                </a:solidFill>
                <a:latin typeface="Arial" panose="020B0604020202020204" pitchFamily="34" charset="0"/>
              </a:defRPr>
            </a:lvl9pPr>
          </a:lstStyle>
          <a:p>
            <a:pPr algn="ctr">
              <a:spcBef>
                <a:spcPct val="50000"/>
              </a:spcBef>
            </a:pPr>
            <a:r>
              <a:rPr lang="fr-CA" altLang="fr-FR" sz="1400" dirty="0">
                <a:effectLst>
                  <a:outerShdw blurRad="38100" dist="38100" dir="2700000" algn="tl">
                    <a:srgbClr val="000000"/>
                  </a:outerShdw>
                </a:effectLst>
                <a:latin typeface="Calibri Light" panose="020F0302020204030204" pitchFamily="34" charset="0"/>
                <a:cs typeface="Calibri Light" panose="020F0302020204030204" pitchFamily="34" charset="0"/>
              </a:rPr>
              <a:t>RÔLES DU TUTEUR:</a:t>
            </a:r>
          </a:p>
          <a:p>
            <a:pPr>
              <a:lnSpc>
                <a:spcPct val="65000"/>
              </a:lnSpc>
              <a:spcBef>
                <a:spcPct val="50000"/>
              </a:spcBef>
            </a:pPr>
            <a:r>
              <a:rPr lang="fr-CA" altLang="fr-FR" sz="1200" dirty="0">
                <a:latin typeface="Calibri Light" panose="020F0302020204030204" pitchFamily="34" charset="0"/>
                <a:cs typeface="Calibri Light" panose="020F0302020204030204" pitchFamily="34" charset="0"/>
              </a:rPr>
              <a:t>Consiste à se tenir à la disposition d’un groupe d’élèves pour les conseiller et les renseigner sur </a:t>
            </a:r>
            <a:r>
              <a:rPr lang="fr-CA" altLang="fr-FR" sz="1200" dirty="0" smtClean="0">
                <a:latin typeface="Calibri Light" panose="020F0302020204030204" pitchFamily="34" charset="0"/>
                <a:cs typeface="Calibri Light" panose="020F0302020204030204" pitchFamily="34" charset="0"/>
              </a:rPr>
              <a:t>toute matière </a:t>
            </a:r>
            <a:r>
              <a:rPr lang="fr-CA" altLang="fr-FR" sz="1200" dirty="0">
                <a:latin typeface="Calibri Light" panose="020F0302020204030204" pitchFamily="34" charset="0"/>
                <a:cs typeface="Calibri Light" panose="020F0302020204030204" pitchFamily="34" charset="0"/>
              </a:rPr>
              <a:t>d’ordre personnel, psychologique, scolaire et </a:t>
            </a:r>
            <a:r>
              <a:rPr lang="fr-CA" altLang="fr-FR" sz="1200" dirty="0" smtClean="0">
                <a:latin typeface="Calibri Light" panose="020F0302020204030204" pitchFamily="34" charset="0"/>
                <a:cs typeface="Calibri Light" panose="020F0302020204030204" pitchFamily="34" charset="0"/>
              </a:rPr>
              <a:t>familial.</a:t>
            </a:r>
            <a:endParaRPr lang="fr-CA" altLang="fr-FR" sz="1200" dirty="0">
              <a:latin typeface="Calibri Light" panose="020F0302020204030204" pitchFamily="34" charset="0"/>
              <a:cs typeface="Calibri Light" panose="020F0302020204030204" pitchFamily="34" charset="0"/>
            </a:endParaRPr>
          </a:p>
          <a:p>
            <a:pPr>
              <a:lnSpc>
                <a:spcPct val="65000"/>
              </a:lnSpc>
              <a:spcBef>
                <a:spcPct val="50000"/>
              </a:spcBef>
            </a:pPr>
            <a:r>
              <a:rPr lang="fr-CA" altLang="fr-FR" sz="1200" dirty="0">
                <a:latin typeface="Calibri Light" panose="020F0302020204030204" pitchFamily="34" charset="0"/>
                <a:cs typeface="Calibri Light" panose="020F0302020204030204" pitchFamily="34" charset="0"/>
              </a:rPr>
              <a:t>Selon </a:t>
            </a:r>
            <a:r>
              <a:rPr lang="fr-CA" altLang="fr-FR" sz="1200" dirty="0" smtClean="0">
                <a:latin typeface="Calibri Light" panose="020F0302020204030204" pitchFamily="34" charset="0"/>
                <a:cs typeface="Calibri Light" panose="020F0302020204030204" pitchFamily="34" charset="0"/>
              </a:rPr>
              <a:t>un horaire de </a:t>
            </a:r>
            <a:r>
              <a:rPr lang="fr-CA" altLang="fr-FR" sz="1200" dirty="0">
                <a:latin typeface="Calibri Light" panose="020F0302020204030204" pitchFamily="34" charset="0"/>
                <a:cs typeface="Calibri Light" panose="020F0302020204030204" pitchFamily="34" charset="0"/>
              </a:rPr>
              <a:t>rencontre </a:t>
            </a:r>
            <a:r>
              <a:rPr lang="fr-CA" altLang="fr-FR" sz="1200" dirty="0" smtClean="0">
                <a:latin typeface="Calibri Light" panose="020F0302020204030204" pitchFamily="34" charset="0"/>
                <a:cs typeface="Calibri Light" panose="020F0302020204030204" pitchFamily="34" charset="0"/>
              </a:rPr>
              <a:t>déterminé, </a:t>
            </a:r>
            <a:r>
              <a:rPr lang="fr-CA" altLang="fr-FR" sz="1200" dirty="0">
                <a:latin typeface="Calibri Light" panose="020F0302020204030204" pitchFamily="34" charset="0"/>
                <a:cs typeface="Calibri Light" panose="020F0302020204030204" pitchFamily="34" charset="0"/>
              </a:rPr>
              <a:t>le tuteur intervient selon trois </a:t>
            </a:r>
            <a:r>
              <a:rPr lang="fr-CA" altLang="fr-FR" sz="1200" dirty="0" smtClean="0">
                <a:latin typeface="Calibri Light" panose="020F0302020204030204" pitchFamily="34" charset="0"/>
                <a:cs typeface="Calibri Light" panose="020F0302020204030204" pitchFamily="34" charset="0"/>
              </a:rPr>
              <a:t>thèmes :</a:t>
            </a:r>
            <a:endParaRPr lang="fr-CA" altLang="fr-FR" sz="1200" dirty="0">
              <a:latin typeface="Calibri Light" panose="020F0302020204030204" pitchFamily="34" charset="0"/>
              <a:cs typeface="Calibri Light" panose="020F0302020204030204" pitchFamily="34" charset="0"/>
            </a:endParaRPr>
          </a:p>
          <a:p>
            <a:pPr>
              <a:lnSpc>
                <a:spcPct val="65000"/>
              </a:lnSpc>
              <a:spcBef>
                <a:spcPct val="50000"/>
              </a:spcBef>
            </a:pPr>
            <a:r>
              <a:rPr lang="fr-CA" altLang="fr-FR" sz="1200" dirty="0" smtClean="0">
                <a:latin typeface="Calibri Light" panose="020F0302020204030204" pitchFamily="34" charset="0"/>
                <a:cs typeface="Calibri Light" panose="020F0302020204030204" pitchFamily="34" charset="0"/>
              </a:rPr>
              <a:t>1.</a:t>
            </a:r>
            <a:r>
              <a:rPr lang="fr-CA" altLang="fr-FR" sz="1200" dirty="0">
                <a:latin typeface="Calibri Light" panose="020F0302020204030204" pitchFamily="34" charset="0"/>
                <a:cs typeface="Calibri Light" panose="020F0302020204030204" pitchFamily="34" charset="0"/>
              </a:rPr>
              <a:t>	Synthèse de la formation reçue (réaliser une synthèse personnelle et intégrée de la formation </a:t>
            </a:r>
            <a:r>
              <a:rPr lang="fr-CA" altLang="fr-FR" sz="1200" dirty="0" smtClean="0">
                <a:latin typeface="Calibri Light" panose="020F0302020204030204" pitchFamily="34" charset="0"/>
                <a:cs typeface="Calibri Light" panose="020F0302020204030204" pitchFamily="34" charset="0"/>
              </a:rPr>
              <a:t>reçue au centre);</a:t>
            </a:r>
            <a:endParaRPr lang="fr-CA" altLang="fr-FR" sz="1200" dirty="0">
              <a:latin typeface="Calibri Light" panose="020F0302020204030204" pitchFamily="34" charset="0"/>
              <a:cs typeface="Calibri Light" panose="020F0302020204030204" pitchFamily="34" charset="0"/>
            </a:endParaRPr>
          </a:p>
          <a:p>
            <a:pPr marL="182563" indent="-182563">
              <a:lnSpc>
                <a:spcPct val="65000"/>
              </a:lnSpc>
              <a:spcBef>
                <a:spcPct val="50000"/>
              </a:spcBef>
            </a:pPr>
            <a:r>
              <a:rPr lang="fr-CA" altLang="fr-FR" sz="1200" dirty="0">
                <a:latin typeface="Calibri Light" panose="020F0302020204030204" pitchFamily="34" charset="0"/>
                <a:cs typeface="Calibri Light" panose="020F0302020204030204" pitchFamily="34" charset="0"/>
              </a:rPr>
              <a:t>2.	Promotion de la personne (se découvrir soi-même comme personne unique, appelée à un avenir </a:t>
            </a:r>
            <a:r>
              <a:rPr lang="fr-CA" altLang="fr-FR" sz="1200" dirty="0" smtClean="0">
                <a:latin typeface="Calibri Light" panose="020F0302020204030204" pitchFamily="34" charset="0"/>
                <a:cs typeface="Calibri Light" panose="020F0302020204030204" pitchFamily="34" charset="0"/>
              </a:rPr>
              <a:t>original </a:t>
            </a:r>
            <a:r>
              <a:rPr lang="fr-CA" altLang="fr-FR" sz="1200" dirty="0">
                <a:latin typeface="Calibri Light" panose="020F0302020204030204" pitchFamily="34" charset="0"/>
                <a:cs typeface="Calibri Light" panose="020F0302020204030204" pitchFamily="34" charset="0"/>
              </a:rPr>
              <a:t>et associée à celui de la collectivité</a:t>
            </a:r>
            <a:r>
              <a:rPr lang="fr-CA" altLang="fr-FR" sz="1200" dirty="0" smtClean="0">
                <a:latin typeface="Calibri Light" panose="020F0302020204030204" pitchFamily="34" charset="0"/>
                <a:cs typeface="Calibri Light" panose="020F0302020204030204" pitchFamily="34" charset="0"/>
              </a:rPr>
              <a:t>);</a:t>
            </a:r>
            <a:endParaRPr lang="fr-CA" altLang="fr-FR" sz="1200" dirty="0">
              <a:latin typeface="Calibri Light" panose="020F0302020204030204" pitchFamily="34" charset="0"/>
              <a:cs typeface="Calibri Light" panose="020F0302020204030204" pitchFamily="34" charset="0"/>
            </a:endParaRPr>
          </a:p>
          <a:p>
            <a:pPr>
              <a:lnSpc>
                <a:spcPct val="65000"/>
              </a:lnSpc>
              <a:spcBef>
                <a:spcPct val="50000"/>
              </a:spcBef>
            </a:pPr>
            <a:r>
              <a:rPr lang="fr-CA" altLang="fr-FR" sz="1200" dirty="0">
                <a:latin typeface="Calibri Light" panose="020F0302020204030204" pitchFamily="34" charset="0"/>
                <a:cs typeface="Calibri Light" panose="020F0302020204030204" pitchFamily="34" charset="0"/>
              </a:rPr>
              <a:t>3.	Insertion dans le milieu (apporter sa contribution personnelle et originale au mieux-être de la </a:t>
            </a:r>
            <a:r>
              <a:rPr lang="fr-CA" altLang="fr-FR" sz="1200" dirty="0" smtClean="0">
                <a:latin typeface="Calibri Light" panose="020F0302020204030204" pitchFamily="34" charset="0"/>
                <a:cs typeface="Calibri Light" panose="020F0302020204030204" pitchFamily="34" charset="0"/>
              </a:rPr>
              <a:t>collectivité</a:t>
            </a:r>
            <a:r>
              <a:rPr lang="fr-CA" altLang="fr-FR" sz="1200" dirty="0">
                <a:latin typeface="Calibri Light" panose="020F0302020204030204" pitchFamily="34" charset="0"/>
                <a:cs typeface="Calibri Light" panose="020F0302020204030204" pitchFamily="34" charset="0"/>
              </a:rPr>
              <a:t>).</a:t>
            </a:r>
          </a:p>
        </p:txBody>
      </p:sp>
      <p:sp>
        <p:nvSpPr>
          <p:cNvPr id="72711" name="Text Box 7"/>
          <p:cNvSpPr txBox="1">
            <a:spLocks noChangeArrowheads="1"/>
          </p:cNvSpPr>
          <p:nvPr/>
        </p:nvSpPr>
        <p:spPr bwMode="auto">
          <a:xfrm>
            <a:off x="1992314" y="4508501"/>
            <a:ext cx="2447925" cy="9001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fr-FR" sz="1400" b="1" dirty="0" smtClean="0">
                <a:latin typeface="Calibri Light" panose="020F0302020204030204" pitchFamily="34" charset="0"/>
                <a:cs typeface="Calibri Light" panose="020F0302020204030204" pitchFamily="34" charset="0"/>
              </a:rPr>
              <a:t>MOYENS :</a:t>
            </a:r>
            <a:endParaRPr lang="fr-CA" altLang="fr-FR" sz="1400" b="1" dirty="0">
              <a:latin typeface="Calibri Light" panose="020F0302020204030204" pitchFamily="34" charset="0"/>
              <a:cs typeface="Calibri Light" panose="020F0302020204030204" pitchFamily="34" charset="0"/>
            </a:endParaRPr>
          </a:p>
          <a:p>
            <a:pPr>
              <a:lnSpc>
                <a:spcPct val="55000"/>
              </a:lnSpc>
              <a:spcBef>
                <a:spcPct val="50000"/>
              </a:spcBef>
            </a:pPr>
            <a:r>
              <a:rPr lang="fr-CA" altLang="fr-FR" sz="1200" b="1" dirty="0">
                <a:latin typeface="Calibri Light" panose="020F0302020204030204" pitchFamily="34" charset="0"/>
                <a:cs typeface="Calibri Light" panose="020F0302020204030204" pitchFamily="34" charset="0"/>
              </a:rPr>
              <a:t>Plan de cours élaboré et expliqué</a:t>
            </a:r>
          </a:p>
          <a:p>
            <a:pPr>
              <a:lnSpc>
                <a:spcPct val="55000"/>
              </a:lnSpc>
              <a:spcBef>
                <a:spcPct val="50000"/>
              </a:spcBef>
            </a:pPr>
            <a:r>
              <a:rPr lang="fr-CA" altLang="fr-FR" sz="1200" b="1" dirty="0">
                <a:latin typeface="Calibri Light" panose="020F0302020204030204" pitchFamily="34" charset="0"/>
                <a:cs typeface="Calibri Light" panose="020F0302020204030204" pitchFamily="34" charset="0"/>
              </a:rPr>
              <a:t>Plan de travail complété</a:t>
            </a:r>
          </a:p>
          <a:p>
            <a:pPr>
              <a:lnSpc>
                <a:spcPct val="55000"/>
              </a:lnSpc>
              <a:spcBef>
                <a:spcPct val="50000"/>
              </a:spcBef>
            </a:pPr>
            <a:r>
              <a:rPr lang="fr-CA" altLang="fr-FR" sz="1200" b="1" dirty="0">
                <a:latin typeface="Calibri Light" panose="020F0302020204030204" pitchFamily="34" charset="0"/>
                <a:cs typeface="Calibri Light" panose="020F0302020204030204" pitchFamily="34" charset="0"/>
              </a:rPr>
              <a:t>Plan d’intervention</a:t>
            </a:r>
            <a:endParaRPr lang="fr-FR" altLang="fr-FR" sz="1200" b="1" dirty="0">
              <a:latin typeface="Calibri Light" panose="020F0302020204030204" pitchFamily="34" charset="0"/>
              <a:cs typeface="Calibri Light" panose="020F0302020204030204" pitchFamily="34" charset="0"/>
            </a:endParaRPr>
          </a:p>
        </p:txBody>
      </p:sp>
      <p:sp>
        <p:nvSpPr>
          <p:cNvPr id="72712" name="Text Box 8"/>
          <p:cNvSpPr txBox="1">
            <a:spLocks noChangeArrowheads="1"/>
          </p:cNvSpPr>
          <p:nvPr/>
        </p:nvSpPr>
        <p:spPr bwMode="auto">
          <a:xfrm>
            <a:off x="4727576" y="4508501"/>
            <a:ext cx="2447925" cy="9001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fr-FR" sz="1400" b="1" dirty="0" smtClean="0">
                <a:latin typeface="Calibri Light" panose="020F0302020204030204" pitchFamily="34" charset="0"/>
                <a:cs typeface="Calibri Light" panose="020F0302020204030204" pitchFamily="34" charset="0"/>
              </a:rPr>
              <a:t>MOYENS :</a:t>
            </a:r>
            <a:endParaRPr lang="fr-CA" altLang="fr-FR" sz="1400" b="1" dirty="0">
              <a:latin typeface="Calibri Light" panose="020F0302020204030204" pitchFamily="34" charset="0"/>
              <a:cs typeface="Calibri Light" panose="020F0302020204030204" pitchFamily="34" charset="0"/>
            </a:endParaRPr>
          </a:p>
          <a:p>
            <a:pPr>
              <a:lnSpc>
                <a:spcPct val="55000"/>
              </a:lnSpc>
              <a:spcBef>
                <a:spcPct val="50000"/>
              </a:spcBef>
            </a:pPr>
            <a:r>
              <a:rPr lang="fr-CA" altLang="fr-FR" sz="1200" b="1" dirty="0">
                <a:latin typeface="Calibri Light" panose="020F0302020204030204" pitchFamily="34" charset="0"/>
                <a:cs typeface="Calibri Light" panose="020F0302020204030204" pitchFamily="34" charset="0"/>
              </a:rPr>
              <a:t>Plan d’intervention</a:t>
            </a:r>
          </a:p>
          <a:p>
            <a:pPr>
              <a:lnSpc>
                <a:spcPct val="55000"/>
              </a:lnSpc>
              <a:spcBef>
                <a:spcPct val="50000"/>
              </a:spcBef>
            </a:pPr>
            <a:r>
              <a:rPr lang="fr-CA" altLang="fr-FR" sz="1200" b="1" dirty="0">
                <a:latin typeface="Calibri Light" panose="020F0302020204030204" pitchFamily="34" charset="0"/>
                <a:cs typeface="Calibri Light" panose="020F0302020204030204" pitchFamily="34" charset="0"/>
              </a:rPr>
              <a:t>Relation d’aide</a:t>
            </a:r>
          </a:p>
          <a:p>
            <a:pPr>
              <a:lnSpc>
                <a:spcPct val="55000"/>
              </a:lnSpc>
              <a:spcBef>
                <a:spcPct val="50000"/>
              </a:spcBef>
            </a:pPr>
            <a:r>
              <a:rPr lang="fr-CA" altLang="fr-FR" sz="1200" dirty="0">
                <a:latin typeface="Calibri Light" panose="020F0302020204030204" pitchFamily="34" charset="0"/>
                <a:cs typeface="Calibri Light" panose="020F0302020204030204" pitchFamily="34" charset="0"/>
              </a:rPr>
              <a:t>Intervention en cascade</a:t>
            </a:r>
            <a:endParaRPr lang="fr-FR" altLang="fr-FR" sz="1200" dirty="0">
              <a:latin typeface="Calibri Light" panose="020F0302020204030204" pitchFamily="34" charset="0"/>
              <a:cs typeface="Calibri Light" panose="020F0302020204030204" pitchFamily="34" charset="0"/>
            </a:endParaRPr>
          </a:p>
        </p:txBody>
      </p:sp>
      <p:sp>
        <p:nvSpPr>
          <p:cNvPr id="72713" name="Text Box 9"/>
          <p:cNvSpPr txBox="1">
            <a:spLocks noChangeArrowheads="1"/>
          </p:cNvSpPr>
          <p:nvPr/>
        </p:nvSpPr>
        <p:spPr bwMode="auto">
          <a:xfrm>
            <a:off x="7464425" y="4508501"/>
            <a:ext cx="2447925" cy="89255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CA" altLang="fr-FR" sz="1400" b="1" dirty="0" smtClean="0">
              <a:latin typeface="Calibri Light" panose="020F0302020204030204" pitchFamily="34" charset="0"/>
              <a:cs typeface="Calibri Light" panose="020F0302020204030204" pitchFamily="34" charset="0"/>
            </a:endParaRPr>
          </a:p>
          <a:p>
            <a:r>
              <a:rPr lang="fr-CA" altLang="fr-FR" sz="1400" b="1" dirty="0" smtClean="0">
                <a:latin typeface="Calibri Light" panose="020F0302020204030204" pitchFamily="34" charset="0"/>
                <a:cs typeface="Calibri Light" panose="020F0302020204030204" pitchFamily="34" charset="0"/>
              </a:rPr>
              <a:t>MOYENS :</a:t>
            </a:r>
            <a:endParaRPr lang="fr-CA" altLang="fr-FR" sz="1200" b="1" dirty="0">
              <a:latin typeface="Calibri Light" panose="020F0302020204030204" pitchFamily="34" charset="0"/>
              <a:cs typeface="Calibri Light" panose="020F0302020204030204" pitchFamily="34" charset="0"/>
            </a:endParaRPr>
          </a:p>
          <a:p>
            <a:r>
              <a:rPr lang="fr-CA" altLang="fr-FR" sz="1200" b="1" dirty="0">
                <a:latin typeface="Calibri Light" panose="020F0302020204030204" pitchFamily="34" charset="0"/>
                <a:cs typeface="Calibri Light" panose="020F0302020204030204" pitchFamily="34" charset="0"/>
              </a:rPr>
              <a:t>Relation d’aide</a:t>
            </a:r>
          </a:p>
          <a:p>
            <a:r>
              <a:rPr lang="fr-CA" altLang="fr-FR" sz="1200" b="1" dirty="0">
                <a:latin typeface="Calibri Light" panose="020F0302020204030204" pitchFamily="34" charset="0"/>
                <a:cs typeface="Calibri Light" panose="020F0302020204030204" pitchFamily="34" charset="0"/>
              </a:rPr>
              <a:t>Intervention en cascade</a:t>
            </a:r>
            <a:endParaRPr lang="fr-FR" altLang="fr-FR" sz="1200" b="1" dirty="0">
              <a:latin typeface="Calibri Light" panose="020F0302020204030204" pitchFamily="34" charset="0"/>
              <a:cs typeface="Calibri Light" panose="020F0302020204030204" pitchFamily="34" charset="0"/>
            </a:endParaRPr>
          </a:p>
        </p:txBody>
      </p:sp>
      <p:sp>
        <p:nvSpPr>
          <p:cNvPr id="72714" name="Text Box 10"/>
          <p:cNvSpPr txBox="1">
            <a:spLocks noChangeArrowheads="1"/>
          </p:cNvSpPr>
          <p:nvPr/>
        </p:nvSpPr>
        <p:spPr bwMode="auto">
          <a:xfrm>
            <a:off x="1992314" y="5661025"/>
            <a:ext cx="2447925" cy="103060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fr-FR" sz="1400" b="1" dirty="0" smtClean="0">
                <a:latin typeface="Calibri Light" panose="020F0302020204030204" pitchFamily="34" charset="0"/>
                <a:cs typeface="Calibri Light" panose="020F0302020204030204" pitchFamily="34" charset="0"/>
              </a:rPr>
              <a:t>OUTILS :</a:t>
            </a:r>
            <a:endParaRPr lang="fr-CA" altLang="fr-FR" sz="1400" b="1" dirty="0">
              <a:latin typeface="Calibri Light" panose="020F0302020204030204" pitchFamily="34" charset="0"/>
              <a:cs typeface="Calibri Light" panose="020F0302020204030204" pitchFamily="34" charset="0"/>
            </a:endParaRPr>
          </a:p>
          <a:p>
            <a:pPr>
              <a:lnSpc>
                <a:spcPct val="55000"/>
              </a:lnSpc>
              <a:spcBef>
                <a:spcPct val="50000"/>
              </a:spcBef>
            </a:pPr>
            <a:r>
              <a:rPr lang="fr-CA" altLang="fr-FR" sz="1200" b="1" dirty="0">
                <a:latin typeface="Calibri Light" panose="020F0302020204030204" pitchFamily="34" charset="0"/>
                <a:cs typeface="Calibri Light" panose="020F0302020204030204" pitchFamily="34" charset="0"/>
              </a:rPr>
              <a:t>Fiche de suivi</a:t>
            </a:r>
          </a:p>
          <a:p>
            <a:pPr>
              <a:lnSpc>
                <a:spcPct val="55000"/>
              </a:lnSpc>
              <a:spcBef>
                <a:spcPct val="50000"/>
              </a:spcBef>
            </a:pPr>
            <a:r>
              <a:rPr lang="fr-CA" altLang="fr-FR" sz="1200" b="1" dirty="0">
                <a:latin typeface="Calibri Light" panose="020F0302020204030204" pitchFamily="34" charset="0"/>
                <a:cs typeface="Calibri Light" panose="020F0302020204030204" pitchFamily="34" charset="0"/>
              </a:rPr>
              <a:t>Suivi </a:t>
            </a:r>
            <a:r>
              <a:rPr lang="fr-CA" altLang="fr-FR" sz="1200" b="1" dirty="0" smtClean="0">
                <a:latin typeface="Calibri Light" panose="020F0302020204030204" pitchFamily="34" charset="0"/>
                <a:cs typeface="Calibri Light" panose="020F0302020204030204" pitchFamily="34" charset="0"/>
              </a:rPr>
              <a:t>informatisé</a:t>
            </a:r>
          </a:p>
          <a:p>
            <a:pPr>
              <a:lnSpc>
                <a:spcPct val="55000"/>
              </a:lnSpc>
              <a:spcBef>
                <a:spcPct val="50000"/>
              </a:spcBef>
            </a:pPr>
            <a:r>
              <a:rPr lang="fr-CA" altLang="fr-FR" sz="1200" b="1" dirty="0" smtClean="0">
                <a:latin typeface="Calibri Light" panose="020F0302020204030204" pitchFamily="34" charset="0"/>
                <a:cs typeface="Calibri Light" panose="020F0302020204030204" pitchFamily="34" charset="0"/>
              </a:rPr>
              <a:t>Modes apprentissage - </a:t>
            </a:r>
            <a:r>
              <a:rPr lang="fr-CA" altLang="fr-FR" sz="1200" b="1" dirty="0" err="1" smtClean="0">
                <a:latin typeface="Calibri Light" panose="020F0302020204030204" pitchFamily="34" charset="0"/>
                <a:cs typeface="Calibri Light" panose="020F0302020204030204" pitchFamily="34" charset="0"/>
              </a:rPr>
              <a:t>Ziloj</a:t>
            </a:r>
            <a:endParaRPr lang="fr-CA" altLang="fr-FR" sz="1200" b="1" dirty="0">
              <a:latin typeface="Calibri Light" panose="020F0302020204030204" pitchFamily="34" charset="0"/>
              <a:cs typeface="Calibri Light" panose="020F0302020204030204" pitchFamily="34" charset="0"/>
            </a:endParaRPr>
          </a:p>
          <a:p>
            <a:pPr>
              <a:lnSpc>
                <a:spcPct val="55000"/>
              </a:lnSpc>
              <a:spcBef>
                <a:spcPct val="50000"/>
              </a:spcBef>
            </a:pPr>
            <a:endParaRPr lang="fr-FR" altLang="fr-FR" sz="800" dirty="0">
              <a:latin typeface="Garamond" panose="02020404030301010803" pitchFamily="18" charset="0"/>
            </a:endParaRPr>
          </a:p>
        </p:txBody>
      </p:sp>
      <p:sp>
        <p:nvSpPr>
          <p:cNvPr id="72715" name="Text Box 11"/>
          <p:cNvSpPr txBox="1">
            <a:spLocks noChangeArrowheads="1"/>
          </p:cNvSpPr>
          <p:nvPr/>
        </p:nvSpPr>
        <p:spPr bwMode="auto">
          <a:xfrm>
            <a:off x="4583114" y="5661025"/>
            <a:ext cx="2665412" cy="12311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CA" altLang="fr-FR" sz="1400" b="1" dirty="0" smtClean="0">
                <a:latin typeface="Calibri Light" panose="020F0302020204030204" pitchFamily="34" charset="0"/>
                <a:cs typeface="Calibri Light" panose="020F0302020204030204" pitchFamily="34" charset="0"/>
              </a:rPr>
              <a:t>OUTILS :</a:t>
            </a:r>
            <a:endParaRPr lang="fr-CA" altLang="fr-FR" sz="1400" b="1" dirty="0">
              <a:latin typeface="Calibri Light" panose="020F0302020204030204" pitchFamily="34" charset="0"/>
              <a:cs typeface="Calibri Light" panose="020F0302020204030204" pitchFamily="34" charset="0"/>
            </a:endParaRPr>
          </a:p>
          <a:p>
            <a:r>
              <a:rPr lang="fr-CA" altLang="fr-FR" sz="1200" b="1" dirty="0" smtClean="0">
                <a:latin typeface="Calibri Light" panose="020F0302020204030204" pitchFamily="34" charset="0"/>
                <a:cs typeface="Calibri Light" panose="020F0302020204030204" pitchFamily="34" charset="0"/>
              </a:rPr>
              <a:t>Résultat tests psychométriques </a:t>
            </a:r>
            <a:r>
              <a:rPr lang="fr-CA" altLang="fr-FR" sz="1200" b="1" dirty="0" err="1" smtClean="0">
                <a:latin typeface="Calibri Light" panose="020F0302020204030204" pitchFamily="34" charset="0"/>
                <a:cs typeface="Calibri Light" panose="020F0302020204030204" pitchFamily="34" charset="0"/>
              </a:rPr>
              <a:t>Ziloj</a:t>
            </a:r>
            <a:endParaRPr lang="fr-CA" altLang="fr-FR" sz="1200" b="1" dirty="0" smtClean="0">
              <a:latin typeface="Calibri Light" panose="020F0302020204030204" pitchFamily="34" charset="0"/>
              <a:cs typeface="Calibri Light" panose="020F0302020204030204" pitchFamily="34" charset="0"/>
            </a:endParaRPr>
          </a:p>
          <a:p>
            <a:r>
              <a:rPr lang="fr-CA" altLang="fr-FR" sz="1200" b="1" dirty="0">
                <a:latin typeface="Calibri Light" panose="020F0302020204030204" pitchFamily="34" charset="0"/>
                <a:cs typeface="Calibri Light" panose="020F0302020204030204" pitchFamily="34" charset="0"/>
              </a:rPr>
              <a:t>F</a:t>
            </a:r>
            <a:r>
              <a:rPr lang="fr-CA" altLang="fr-FR" sz="1200" b="1" dirty="0" smtClean="0">
                <a:latin typeface="Calibri Light" panose="020F0302020204030204" pitchFamily="34" charset="0"/>
                <a:cs typeface="Calibri Light" panose="020F0302020204030204" pitchFamily="34" charset="0"/>
              </a:rPr>
              <a:t>iche </a:t>
            </a:r>
            <a:r>
              <a:rPr lang="fr-CA" altLang="fr-FR" sz="1200" b="1" dirty="0">
                <a:latin typeface="Calibri Light" panose="020F0302020204030204" pitchFamily="34" charset="0"/>
                <a:cs typeface="Calibri Light" panose="020F0302020204030204" pitchFamily="34" charset="0"/>
              </a:rPr>
              <a:t>d’observation</a:t>
            </a:r>
          </a:p>
          <a:p>
            <a:r>
              <a:rPr lang="fr-CA" altLang="fr-FR" sz="1200" b="1" dirty="0">
                <a:latin typeface="Calibri Light" panose="020F0302020204030204" pitchFamily="34" charset="0"/>
                <a:cs typeface="Calibri Light" panose="020F0302020204030204" pitchFamily="34" charset="0"/>
              </a:rPr>
              <a:t>Fiche de comportement</a:t>
            </a:r>
          </a:p>
          <a:p>
            <a:r>
              <a:rPr lang="fr-CA" altLang="fr-FR" sz="1200" b="1" dirty="0">
                <a:latin typeface="Calibri Light" panose="020F0302020204030204" pitchFamily="34" charset="0"/>
                <a:cs typeface="Calibri Light" panose="020F0302020204030204" pitchFamily="34" charset="0"/>
              </a:rPr>
              <a:t>Carnet d’employabilité</a:t>
            </a:r>
          </a:p>
          <a:p>
            <a:endParaRPr lang="fr-FR" altLang="fr-FR" sz="1200" dirty="0">
              <a:latin typeface="Garamond" panose="02020404030301010803" pitchFamily="18" charset="0"/>
            </a:endParaRPr>
          </a:p>
        </p:txBody>
      </p:sp>
      <p:sp>
        <p:nvSpPr>
          <p:cNvPr id="72716" name="Text Box 12"/>
          <p:cNvSpPr txBox="1">
            <a:spLocks noChangeArrowheads="1"/>
          </p:cNvSpPr>
          <p:nvPr/>
        </p:nvSpPr>
        <p:spPr bwMode="auto">
          <a:xfrm>
            <a:off x="7464426" y="5661025"/>
            <a:ext cx="2447925" cy="10541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A" altLang="fr-FR" sz="1400" b="1" dirty="0" smtClean="0">
                <a:latin typeface="Calibri Light" panose="020F0302020204030204" pitchFamily="34" charset="0"/>
                <a:cs typeface="Calibri Light" panose="020F0302020204030204" pitchFamily="34" charset="0"/>
              </a:rPr>
              <a:t>OUTILS :</a:t>
            </a:r>
            <a:endParaRPr lang="fr-CA" altLang="fr-FR" sz="1400" b="1" dirty="0">
              <a:latin typeface="Calibri Light" panose="020F0302020204030204" pitchFamily="34" charset="0"/>
              <a:cs typeface="Calibri Light" panose="020F0302020204030204" pitchFamily="34" charset="0"/>
            </a:endParaRPr>
          </a:p>
          <a:p>
            <a:r>
              <a:rPr lang="fr-CA" altLang="fr-FR" sz="1200" b="1" dirty="0">
                <a:latin typeface="Calibri Light" panose="020F0302020204030204" pitchFamily="34" charset="0"/>
                <a:cs typeface="Calibri Light" panose="020F0302020204030204" pitchFamily="34" charset="0"/>
              </a:rPr>
              <a:t>Fiche de suivi</a:t>
            </a:r>
          </a:p>
          <a:p>
            <a:r>
              <a:rPr lang="fr-CA" altLang="fr-FR" sz="1200" b="1" dirty="0">
                <a:latin typeface="Calibri Light" panose="020F0302020204030204" pitchFamily="34" charset="0"/>
                <a:cs typeface="Calibri Light" panose="020F0302020204030204" pitchFamily="34" charset="0"/>
              </a:rPr>
              <a:t>Fiche d’absence</a:t>
            </a:r>
          </a:p>
          <a:p>
            <a:r>
              <a:rPr lang="fr-CA" altLang="fr-FR" sz="1200" b="1" dirty="0">
                <a:latin typeface="Calibri Light" panose="020F0302020204030204" pitchFamily="34" charset="0"/>
                <a:cs typeface="Calibri Light" panose="020F0302020204030204" pitchFamily="34" charset="0"/>
              </a:rPr>
              <a:t>Fiche de comportement</a:t>
            </a:r>
          </a:p>
          <a:p>
            <a:r>
              <a:rPr lang="fr-CA" altLang="fr-FR" sz="1200" b="1" dirty="0">
                <a:latin typeface="Calibri Light" panose="020F0302020204030204" pitchFamily="34" charset="0"/>
                <a:cs typeface="Calibri Light" panose="020F0302020204030204" pitchFamily="34" charset="0"/>
              </a:rPr>
              <a:t>Suivi informatisé</a:t>
            </a:r>
            <a:endParaRPr lang="fr-FR" altLang="fr-FR" sz="1200" b="1" dirty="0">
              <a:latin typeface="Calibri Light" panose="020F0302020204030204" pitchFamily="34" charset="0"/>
              <a:cs typeface="Calibri Light" panose="020F0302020204030204" pitchFamily="34" charset="0"/>
            </a:endParaRPr>
          </a:p>
        </p:txBody>
      </p:sp>
      <p:sp>
        <p:nvSpPr>
          <p:cNvPr id="72719" name="Line 15"/>
          <p:cNvSpPr>
            <a:spLocks noChangeShapeType="1"/>
          </p:cNvSpPr>
          <p:nvPr/>
        </p:nvSpPr>
        <p:spPr bwMode="auto">
          <a:xfrm>
            <a:off x="3359150" y="2349501"/>
            <a:ext cx="0" cy="21431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2720" name="Line 16"/>
          <p:cNvSpPr>
            <a:spLocks noChangeShapeType="1"/>
          </p:cNvSpPr>
          <p:nvPr/>
        </p:nvSpPr>
        <p:spPr bwMode="auto">
          <a:xfrm>
            <a:off x="5951538" y="2090735"/>
            <a:ext cx="0" cy="401639"/>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2721" name="Line 17"/>
          <p:cNvSpPr>
            <a:spLocks noChangeShapeType="1"/>
          </p:cNvSpPr>
          <p:nvPr/>
        </p:nvSpPr>
        <p:spPr bwMode="auto">
          <a:xfrm>
            <a:off x="8688388" y="2116768"/>
            <a:ext cx="0" cy="4300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2722" name="Line 18"/>
          <p:cNvSpPr>
            <a:spLocks noChangeShapeType="1"/>
          </p:cNvSpPr>
          <p:nvPr/>
        </p:nvSpPr>
        <p:spPr bwMode="auto">
          <a:xfrm>
            <a:off x="3359150" y="4209724"/>
            <a:ext cx="0" cy="30036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2723" name="Line 19"/>
          <p:cNvSpPr>
            <a:spLocks noChangeShapeType="1"/>
          </p:cNvSpPr>
          <p:nvPr/>
        </p:nvSpPr>
        <p:spPr bwMode="auto">
          <a:xfrm>
            <a:off x="5951538" y="4209724"/>
            <a:ext cx="0" cy="30036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2724" name="Line 20"/>
          <p:cNvSpPr>
            <a:spLocks noChangeShapeType="1"/>
          </p:cNvSpPr>
          <p:nvPr/>
        </p:nvSpPr>
        <p:spPr bwMode="auto">
          <a:xfrm>
            <a:off x="8688388" y="4209724"/>
            <a:ext cx="0" cy="30036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2725" name="Line 21"/>
          <p:cNvSpPr>
            <a:spLocks noChangeShapeType="1"/>
          </p:cNvSpPr>
          <p:nvPr/>
        </p:nvSpPr>
        <p:spPr bwMode="auto">
          <a:xfrm>
            <a:off x="3287713" y="5445125"/>
            <a:ext cx="0" cy="2174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2726" name="Line 22"/>
          <p:cNvSpPr>
            <a:spLocks noChangeShapeType="1"/>
          </p:cNvSpPr>
          <p:nvPr/>
        </p:nvSpPr>
        <p:spPr bwMode="auto">
          <a:xfrm>
            <a:off x="5951538" y="5445125"/>
            <a:ext cx="0" cy="2174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2727" name="Line 23"/>
          <p:cNvSpPr>
            <a:spLocks noChangeShapeType="1"/>
          </p:cNvSpPr>
          <p:nvPr/>
        </p:nvSpPr>
        <p:spPr bwMode="auto">
          <a:xfrm>
            <a:off x="8759825" y="5445125"/>
            <a:ext cx="0" cy="2174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Tree>
    <p:extLst>
      <p:ext uri="{BB962C8B-B14F-4D97-AF65-F5344CB8AC3E}">
        <p14:creationId xmlns:p14="http://schemas.microsoft.com/office/powerpoint/2010/main" val="756097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fr-CA" b="1" dirty="0" smtClean="0">
                <a:solidFill>
                  <a:schemeClr val="accent1"/>
                </a:solidFill>
              </a:rPr>
              <a:t>3 MOTS CLÉ</a:t>
            </a:r>
            <a:endParaRPr lang="fr-FR" b="1" dirty="0" smtClean="0">
              <a:solidFill>
                <a:schemeClr val="accent1"/>
              </a:solidFill>
            </a:endParaRPr>
          </a:p>
        </p:txBody>
      </p:sp>
      <p:sp>
        <p:nvSpPr>
          <p:cNvPr id="54275" name="Rectangle 3"/>
          <p:cNvSpPr>
            <a:spLocks noGrp="1" noChangeArrowheads="1"/>
          </p:cNvSpPr>
          <p:nvPr>
            <p:ph idx="1"/>
          </p:nvPr>
        </p:nvSpPr>
        <p:spPr>
          <a:xfrm>
            <a:off x="2022475" y="1506538"/>
            <a:ext cx="8075613" cy="4873625"/>
          </a:xfrm>
        </p:spPr>
        <p:txBody>
          <a:bodyPr/>
          <a:lstStyle/>
          <a:p>
            <a:pPr eaLnBrk="1" hangingPunct="1"/>
            <a:endParaRPr lang="fr-CA" altLang="fr-FR" smtClean="0"/>
          </a:p>
          <a:p>
            <a:pPr eaLnBrk="1" hangingPunct="1"/>
            <a:endParaRPr lang="fr-CA" altLang="fr-FR" smtClean="0"/>
          </a:p>
          <a:p>
            <a:pPr eaLnBrk="1" hangingPunct="1"/>
            <a:endParaRPr lang="fr-CA" altLang="fr-FR" smtClean="0"/>
          </a:p>
          <a:p>
            <a:pPr eaLnBrk="1" hangingPunct="1">
              <a:buFont typeface="Wingdings" panose="05000000000000000000" pitchFamily="2" charset="2"/>
              <a:buNone/>
            </a:pPr>
            <a:r>
              <a:rPr lang="fr-CA" altLang="fr-FR" smtClean="0"/>
              <a:t>                                                  </a:t>
            </a:r>
          </a:p>
        </p:txBody>
      </p:sp>
      <p:pic>
        <p:nvPicPr>
          <p:cNvPr id="54276" name="Picture 16" descr="MCj041220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214" y="4652963"/>
            <a:ext cx="203358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èche droite à entaille 7"/>
          <p:cNvSpPr/>
          <p:nvPr/>
        </p:nvSpPr>
        <p:spPr>
          <a:xfrm>
            <a:off x="2136778" y="3032125"/>
            <a:ext cx="2592387" cy="10795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tx1"/>
                </a:solidFill>
              </a:rPr>
              <a:t>DÉSTABILISER</a:t>
            </a:r>
          </a:p>
        </p:txBody>
      </p:sp>
      <p:sp>
        <p:nvSpPr>
          <p:cNvPr id="9" name="Flèche droite à entaille 8"/>
          <p:cNvSpPr/>
          <p:nvPr/>
        </p:nvSpPr>
        <p:spPr>
          <a:xfrm>
            <a:off x="2136778" y="1777728"/>
            <a:ext cx="2592387" cy="10795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tx1"/>
                </a:solidFill>
              </a:rPr>
              <a:t>INFORMER</a:t>
            </a:r>
          </a:p>
        </p:txBody>
      </p:sp>
      <p:sp>
        <p:nvSpPr>
          <p:cNvPr id="10" name="Flèche droite à entaille 9"/>
          <p:cNvSpPr/>
          <p:nvPr/>
        </p:nvSpPr>
        <p:spPr>
          <a:xfrm>
            <a:off x="2136778" y="4286522"/>
            <a:ext cx="2592387" cy="10795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tx1"/>
                </a:solidFill>
              </a:rPr>
              <a:t>FAIRE UN CHOIX</a:t>
            </a:r>
          </a:p>
        </p:txBody>
      </p:sp>
      <p:sp>
        <p:nvSpPr>
          <p:cNvPr id="11" name="Accolade fermante 10"/>
          <p:cNvSpPr/>
          <p:nvPr/>
        </p:nvSpPr>
        <p:spPr>
          <a:xfrm>
            <a:off x="5303839" y="1989137"/>
            <a:ext cx="1512887" cy="3095625"/>
          </a:xfrm>
          <a:prstGeom prst="rightBrace">
            <a:avLst/>
          </a:prstGeom>
          <a:ln>
            <a:solidFill>
              <a:schemeClr val="tx2"/>
            </a:solidFill>
          </a:ln>
          <a:scene3d>
            <a:camera prst="perspectiveLeft"/>
            <a:lightRig rig="threePt" dir="t"/>
          </a:scene3d>
        </p:spPr>
        <p:style>
          <a:lnRef idx="3">
            <a:schemeClr val="dk1"/>
          </a:lnRef>
          <a:fillRef idx="0">
            <a:schemeClr val="dk1"/>
          </a:fillRef>
          <a:effectRef idx="2">
            <a:schemeClr val="dk1"/>
          </a:effectRef>
          <a:fontRef idx="minor">
            <a:schemeClr val="tx1"/>
          </a:fontRef>
        </p:style>
        <p:txBody>
          <a:bodyPr anchor="ctr"/>
          <a:lstStyle/>
          <a:p>
            <a:pPr algn="ctr">
              <a:defRPr/>
            </a:pPr>
            <a:endParaRPr lang="fr-CA" dirty="0"/>
          </a:p>
        </p:txBody>
      </p:sp>
      <p:sp>
        <p:nvSpPr>
          <p:cNvPr id="15" name="Flèche courbée vers la gauche 14"/>
          <p:cNvSpPr/>
          <p:nvPr/>
        </p:nvSpPr>
        <p:spPr>
          <a:xfrm>
            <a:off x="7391400" y="1989138"/>
            <a:ext cx="1944688" cy="25193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solidFill>
                <a:schemeClr val="tx1"/>
              </a:solidFill>
            </a:endParaRPr>
          </a:p>
        </p:txBody>
      </p:sp>
      <p:sp>
        <p:nvSpPr>
          <p:cNvPr id="54282" name="ZoneTexte 15"/>
          <p:cNvSpPr txBox="1">
            <a:spLocks noChangeArrowheads="1"/>
          </p:cNvSpPr>
          <p:nvPr/>
        </p:nvSpPr>
        <p:spPr bwMode="auto">
          <a:xfrm>
            <a:off x="6672263" y="2924175"/>
            <a:ext cx="25193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fr-CA" altLang="fr-FR" sz="1800">
                <a:latin typeface="Arial" panose="020B0604020202020204" pitchFamily="34" charset="0"/>
              </a:rPr>
              <a:t>RESPONSABILISER                          </a:t>
            </a:r>
          </a:p>
          <a:p>
            <a:pPr eaLnBrk="1" hangingPunct="1">
              <a:spcBef>
                <a:spcPct val="0"/>
              </a:spcBef>
              <a:buClrTx/>
              <a:buFontTx/>
              <a:buNone/>
            </a:pPr>
            <a:r>
              <a:rPr lang="fr-CA" altLang="fr-FR" sz="1800">
                <a:latin typeface="Arial" panose="020B0604020202020204" pitchFamily="34" charset="0"/>
              </a:rPr>
              <a:t>     (confiance)</a:t>
            </a:r>
          </a:p>
        </p:txBody>
      </p:sp>
    </p:spTree>
    <p:extLst>
      <p:ext uri="{BB962C8B-B14F-4D97-AF65-F5344CB8AC3E}">
        <p14:creationId xmlns:p14="http://schemas.microsoft.com/office/powerpoint/2010/main" val="12279280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5"/>
</p:tagLst>
</file>

<file path=ppt/tags/tag13.xml><?xml version="1.0" encoding="utf-8"?>
<p:tagLst xmlns:a="http://schemas.openxmlformats.org/drawingml/2006/main" xmlns:r="http://schemas.openxmlformats.org/officeDocument/2006/relationships" xmlns:p="http://schemas.openxmlformats.org/presentationml/2006/main">
  <p:tag name="NUM" val="16"/>
</p:tagLst>
</file>

<file path=ppt/tags/tag14.xml><?xml version="1.0" encoding="utf-8"?>
<p:tagLst xmlns:a="http://schemas.openxmlformats.org/drawingml/2006/main" xmlns:r="http://schemas.openxmlformats.org/officeDocument/2006/relationships" xmlns:p="http://schemas.openxmlformats.org/presentationml/2006/main">
  <p:tag name="NUM" val="17"/>
</p:tagLst>
</file>

<file path=ppt/tags/tag15.xml><?xml version="1.0" encoding="utf-8"?>
<p:tagLst xmlns:a="http://schemas.openxmlformats.org/drawingml/2006/main" xmlns:r="http://schemas.openxmlformats.org/officeDocument/2006/relationships" xmlns:p="http://schemas.openxmlformats.org/presentationml/2006/main">
  <p:tag name="NUM" val="18"/>
</p:tagLst>
</file>

<file path=ppt/tags/tag16.xml><?xml version="1.0" encoding="utf-8"?>
<p:tagLst xmlns:a="http://schemas.openxmlformats.org/drawingml/2006/main" xmlns:r="http://schemas.openxmlformats.org/officeDocument/2006/relationships" xmlns:p="http://schemas.openxmlformats.org/presentationml/2006/main">
  <p:tag name="NUM" val="19"/>
</p:tagLst>
</file>

<file path=ppt/tags/tag17.xml><?xml version="1.0" encoding="utf-8"?>
<p:tagLst xmlns:a="http://schemas.openxmlformats.org/drawingml/2006/main" xmlns:r="http://schemas.openxmlformats.org/officeDocument/2006/relationships" xmlns:p="http://schemas.openxmlformats.org/presentationml/2006/main">
  <p:tag name="NUM" val="20"/>
</p:tagLst>
</file>

<file path=ppt/tags/tag18.xml><?xml version="1.0" encoding="utf-8"?>
<p:tagLst xmlns:a="http://schemas.openxmlformats.org/drawingml/2006/main" xmlns:r="http://schemas.openxmlformats.org/officeDocument/2006/relationships" xmlns:p="http://schemas.openxmlformats.org/presentationml/2006/main">
  <p:tag name="NUM" val="21"/>
</p:tagLst>
</file>

<file path=ppt/tags/tag19.xml><?xml version="1.0" encoding="utf-8"?>
<p:tagLst xmlns:a="http://schemas.openxmlformats.org/drawingml/2006/main" xmlns:r="http://schemas.openxmlformats.org/officeDocument/2006/relationships" xmlns:p="http://schemas.openxmlformats.org/presentationml/2006/main">
  <p:tag name="NUM" val="2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Sujets éducatifs 16 x 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627_TF03462902_TF03462902.potx" id="{A59AF3D5-244B-438E-B80B-8D43B5DC2455}" vid="{17A90BAD-D5E9-44EA-AAAD-F5E2CFCA3A16}"/>
    </a:ext>
  </a:extLst>
</a:theme>
</file>

<file path=ppt/theme/theme2.xml><?xml version="1.0" encoding="utf-8"?>
<a:theme xmlns:a="http://schemas.openxmlformats.org/drawingml/2006/main" name="Thème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565</TotalTime>
  <Words>1774</Words>
  <Application>Microsoft Office PowerPoint</Application>
  <PresentationFormat>Grand écran</PresentationFormat>
  <Paragraphs>310</Paragraphs>
  <Slides>27</Slides>
  <Notes>17</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27</vt:i4>
      </vt:variant>
    </vt:vector>
  </HeadingPairs>
  <TitlesOfParts>
    <vt:vector size="38" baseType="lpstr">
      <vt:lpstr>Arial</vt:lpstr>
      <vt:lpstr>Arial Black</vt:lpstr>
      <vt:lpstr>Bahnschrift</vt:lpstr>
      <vt:lpstr>Bahnschrift SemiBold</vt:lpstr>
      <vt:lpstr>Calibri</vt:lpstr>
      <vt:lpstr>Calibri Light</vt:lpstr>
      <vt:lpstr>Courier New</vt:lpstr>
      <vt:lpstr>Garamond</vt:lpstr>
      <vt:lpstr>Verdana</vt:lpstr>
      <vt:lpstr>Wingdings</vt:lpstr>
      <vt:lpstr>Sujets éducatifs 16 x 9</vt:lpstr>
      <vt:lpstr>S’assurer de la réussite des élèves par les services complémentaires</vt:lpstr>
      <vt:lpstr>DÉROULEMENT</vt:lpstr>
      <vt:lpstr>PRÉSENTATION DU CFP QUALITECH</vt:lpstr>
      <vt:lpstr>ÉQUIPE PROFESSIONNELLE</vt:lpstr>
      <vt:lpstr>COMITÉS DES PROFESSIONNELLES ET DES PROFESSIONNELS</vt:lpstr>
      <vt:lpstr>Tableau encadrement</vt:lpstr>
      <vt:lpstr>Enseignant</vt:lpstr>
      <vt:lpstr>Tuteur</vt:lpstr>
      <vt:lpstr>3 MOTS CLÉ</vt:lpstr>
      <vt:lpstr>INFORMER</vt:lpstr>
      <vt:lpstr>DÉSTABILISER</vt:lpstr>
      <vt:lpstr>FAIRE UN CHOIX</vt:lpstr>
      <vt:lpstr>INTERVENTION EN CASCADE</vt:lpstr>
      <vt:lpstr>CARNET D’EMPLOYABILITÉ</vt:lpstr>
      <vt:lpstr>FIRME ZILOJ: Tests psychométriques</vt:lpstr>
      <vt:lpstr>FIRME ZILOJ: Modes d’apprentissage A-B-C-D-K</vt:lpstr>
      <vt:lpstr>FORMATIONS AUX ENSEIGNANTS</vt:lpstr>
      <vt:lpstr>PROGRAMME GAGNANT/GAGNANT</vt:lpstr>
      <vt:lpstr>PROGRAMME GAGNANT/GAGNANT</vt:lpstr>
      <vt:lpstr>        CAS RÉELS</vt:lpstr>
      <vt:lpstr>EXEMPLE - CAS 1: TOXICOMANIE</vt:lpstr>
      <vt:lpstr>MISE EN SITUATION : TOXICOMANIE</vt:lpstr>
      <vt:lpstr>EXEMPLE - CAS 2 : ABSENTÉISME</vt:lpstr>
      <vt:lpstr>MISE EN SITUATION: ABSENTÉISME</vt:lpstr>
      <vt:lpstr>EXEMPLE - CAS 3 : PROBLÈME ACADÉMIQUE</vt:lpstr>
      <vt:lpstr>MISE EN SITUATION:  PROBLÈMES ACADÉMIQUES</vt:lpstr>
      <vt:lpstr>PÉRIODE DE QUESTIONS</vt:lpstr>
    </vt:vector>
  </TitlesOfParts>
  <Company>Commission Scolaire du Chemin du Roy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S’assurer de la réussite des élèves par les services complémentaire</dc:title>
  <dc:creator>Duval, Jacinthe</dc:creator>
  <cp:lastModifiedBy>Duval, Jacinthe</cp:lastModifiedBy>
  <cp:revision>47</cp:revision>
  <dcterms:created xsi:type="dcterms:W3CDTF">2019-01-20T15:00:02Z</dcterms:created>
  <dcterms:modified xsi:type="dcterms:W3CDTF">2019-01-23T14:33:53Z</dcterms:modified>
</cp:coreProperties>
</file>